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diagrams/layout3.xml" ContentType="application/vnd.openxmlformats-officedocument.drawingml.diagramLayout+xml"/>
  <Override PartName="/ppt/diagrams/data4.xml" ContentType="application/vnd.openxmlformats-officedocument.drawingml.diagramData+xml"/>
  <Override PartName="/ppt/diagrams/layout1.xml" ContentType="application/vnd.openxmlformats-officedocument.drawingml.diagramLayout+xml"/>
  <Override PartName="/ppt/diagrams/data2.xml" ContentType="application/vnd.openxmlformats-officedocument.drawingml.diagramData+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colors4.xml" ContentType="application/vnd.openxmlformats-officedocument.drawingml.diagramColor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quickStyle3.xml" ContentType="application/vnd.openxmlformats-officedocument.drawingml.diagramStyl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diagrams/layout4.xml" ContentType="application/vnd.openxmlformats-officedocument.drawingml.diagramLayout+xml"/>
  <Override PartName="/ppt/slideLayouts/slideLayout10.xml" ContentType="application/vnd.openxmlformats-officedocument.presentationml.slideLayout+xml"/>
  <Override PartName="/ppt/diagrams/layout2.xml" ContentType="application/vnd.openxmlformats-officedocument.drawingml.diagramLayout+xml"/>
  <Override PartName="/ppt/diagrams/data3.xml" ContentType="application/vnd.openxmlformats-officedocument.drawingml.diagramData+xml"/>
  <Override PartName="/ppt/slides/slide8.xml" ContentType="application/vnd.openxmlformats-officedocument.presentationml.slide+xml"/>
  <Override PartName="/ppt/slides/slide49.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sldIdLst>
    <p:sldId id="256" r:id="rId2"/>
    <p:sldId id="275" r:id="rId3"/>
    <p:sldId id="360" r:id="rId4"/>
    <p:sldId id="515" r:id="rId5"/>
    <p:sldId id="516" r:id="rId6"/>
    <p:sldId id="518" r:id="rId7"/>
    <p:sldId id="519" r:id="rId8"/>
    <p:sldId id="580" r:id="rId9"/>
    <p:sldId id="522" r:id="rId10"/>
    <p:sldId id="527" r:id="rId11"/>
    <p:sldId id="529" r:id="rId12"/>
    <p:sldId id="530" r:id="rId13"/>
    <p:sldId id="531" r:id="rId14"/>
    <p:sldId id="535" r:id="rId15"/>
    <p:sldId id="536" r:id="rId16"/>
    <p:sldId id="537" r:id="rId17"/>
    <p:sldId id="541" r:id="rId18"/>
    <p:sldId id="542" r:id="rId19"/>
    <p:sldId id="543" r:id="rId20"/>
    <p:sldId id="544" r:id="rId21"/>
    <p:sldId id="548" r:id="rId22"/>
    <p:sldId id="549" r:id="rId23"/>
    <p:sldId id="550" r:id="rId24"/>
    <p:sldId id="554" r:id="rId25"/>
    <p:sldId id="555" r:id="rId26"/>
    <p:sldId id="556" r:id="rId27"/>
    <p:sldId id="558" r:id="rId28"/>
    <p:sldId id="559" r:id="rId29"/>
    <p:sldId id="560" r:id="rId30"/>
    <p:sldId id="561" r:id="rId31"/>
    <p:sldId id="563" r:id="rId32"/>
    <p:sldId id="566" r:id="rId33"/>
    <p:sldId id="567" r:id="rId34"/>
    <p:sldId id="572" r:id="rId35"/>
    <p:sldId id="575" r:id="rId36"/>
    <p:sldId id="576" r:id="rId37"/>
    <p:sldId id="577" r:id="rId38"/>
    <p:sldId id="578" r:id="rId39"/>
    <p:sldId id="581" r:id="rId40"/>
    <p:sldId id="582" r:id="rId41"/>
    <p:sldId id="583" r:id="rId42"/>
    <p:sldId id="585" r:id="rId43"/>
    <p:sldId id="586" r:id="rId44"/>
    <p:sldId id="587" r:id="rId45"/>
    <p:sldId id="590" r:id="rId46"/>
    <p:sldId id="591" r:id="rId47"/>
    <p:sldId id="592" r:id="rId48"/>
    <p:sldId id="593" r:id="rId49"/>
    <p:sldId id="594" r:id="rId50"/>
    <p:sldId id="595" r:id="rId51"/>
    <p:sldId id="596" r:id="rId52"/>
    <p:sldId id="598" r:id="rId53"/>
    <p:sldId id="599" r:id="rId54"/>
    <p:sldId id="600" r:id="rId55"/>
    <p:sldId id="601" r:id="rId56"/>
    <p:sldId id="602" r:id="rId57"/>
    <p:sldId id="603" r:id="rId58"/>
    <p:sldId id="609" r:id="rId59"/>
    <p:sldId id="604" r:id="rId60"/>
    <p:sldId id="607" r:id="rId61"/>
    <p:sldId id="608" r:id="rId62"/>
    <p:sldId id="352" r:id="rId6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vertBarState="maximized">
    <p:restoredLeft sz="15620"/>
    <p:restoredTop sz="94660"/>
  </p:normalViewPr>
  <p:slideViewPr>
    <p:cSldViewPr>
      <p:cViewPr>
        <p:scale>
          <a:sx n="80" d="100"/>
          <a:sy n="80" d="100"/>
        </p:scale>
        <p:origin x="-852" y="22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254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40EB2C-8AD6-4B86-98B8-1DD727E37A0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1E40CCD7-8AB4-4362-9D98-96E0800A09E6}">
      <dgm:prSet phldrT="[文本]"/>
      <dgm:spPr/>
      <dgm:t>
        <a:bodyPr/>
        <a:lstStyle/>
        <a:p>
          <a:r>
            <a:rPr lang="zh-CN" altLang="en-US" dirty="0" smtClean="0">
              <a:latin typeface="黑体" pitchFamily="49" charset="-122"/>
              <a:ea typeface="黑体" pitchFamily="49" charset="-122"/>
            </a:rPr>
            <a:t>微生物组</a:t>
          </a:r>
          <a:r>
            <a:rPr lang="zh-CN" altLang="en-US" dirty="0" smtClean="0">
              <a:latin typeface="黑体" pitchFamily="49" charset="-122"/>
              <a:ea typeface="黑体" pitchFamily="49" charset="-122"/>
            </a:rPr>
            <a:t>测序数据分析基本思路</a:t>
          </a:r>
          <a:endParaRPr lang="zh-CN" altLang="en-US" dirty="0">
            <a:latin typeface="黑体" pitchFamily="49" charset="-122"/>
            <a:ea typeface="黑体" pitchFamily="49" charset="-122"/>
          </a:endParaRPr>
        </a:p>
      </dgm:t>
    </dgm:pt>
    <dgm:pt modelId="{807DB70A-2267-4ABD-A884-E78CE6D80BD4}" type="parTrans" cxnId="{28C10B93-38D5-4CA0-85CA-DB0C570BBC76}">
      <dgm:prSet/>
      <dgm:spPr/>
      <dgm:t>
        <a:bodyPr/>
        <a:lstStyle/>
        <a:p>
          <a:endParaRPr lang="zh-CN" altLang="en-US">
            <a:latin typeface="黑体" pitchFamily="49" charset="-122"/>
            <a:ea typeface="黑体" pitchFamily="49" charset="-122"/>
          </a:endParaRPr>
        </a:p>
      </dgm:t>
    </dgm:pt>
    <dgm:pt modelId="{407A2F11-98A4-4F37-8446-C84B0D6953A9}" type="sibTrans" cxnId="{28C10B93-38D5-4CA0-85CA-DB0C570BBC76}">
      <dgm:prSet/>
      <dgm:spPr/>
      <dgm:t>
        <a:bodyPr/>
        <a:lstStyle/>
        <a:p>
          <a:endParaRPr lang="zh-CN" altLang="en-US">
            <a:latin typeface="黑体" pitchFamily="49" charset="-122"/>
            <a:ea typeface="黑体" pitchFamily="49" charset="-122"/>
          </a:endParaRPr>
        </a:p>
      </dgm:t>
    </dgm:pt>
    <dgm:pt modelId="{FA1C3D3F-E6DD-499A-ABAD-79B570619244}">
      <dgm:prSet phldrT="[文本]"/>
      <dgm:spPr/>
      <dgm:t>
        <a:bodyPr/>
        <a:lstStyle/>
        <a:p>
          <a:r>
            <a:rPr lang="zh-CN" altLang="en-US" dirty="0" smtClean="0">
              <a:latin typeface="黑体" pitchFamily="49" charset="-122"/>
              <a:ea typeface="黑体" pitchFamily="49" charset="-122"/>
            </a:rPr>
            <a:t>微生物组</a:t>
          </a:r>
          <a:r>
            <a:rPr lang="zh-CN" altLang="en-US" dirty="0" smtClean="0">
              <a:latin typeface="黑体" pitchFamily="49" charset="-122"/>
              <a:ea typeface="黑体" pitchFamily="49" charset="-122"/>
            </a:rPr>
            <a:t>分析</a:t>
          </a:r>
          <a:r>
            <a:rPr lang="zh-CN" altLang="en-US" dirty="0" smtClean="0">
              <a:latin typeface="黑体" pitchFamily="49" charset="-122"/>
              <a:ea typeface="黑体" pitchFamily="49" charset="-122"/>
            </a:rPr>
            <a:t>报告关键图形解读</a:t>
          </a:r>
          <a:endParaRPr lang="zh-CN" altLang="en-US" dirty="0">
            <a:latin typeface="黑体" pitchFamily="49" charset="-122"/>
            <a:ea typeface="黑体" pitchFamily="49" charset="-122"/>
          </a:endParaRPr>
        </a:p>
      </dgm:t>
    </dgm:pt>
    <dgm:pt modelId="{339A8358-596B-4A5D-AC47-214E4CBB5BFF}" type="parTrans" cxnId="{B693BBA6-D3C9-4E8B-8656-576A83D6880D}">
      <dgm:prSet/>
      <dgm:spPr/>
      <dgm:t>
        <a:bodyPr/>
        <a:lstStyle/>
        <a:p>
          <a:endParaRPr lang="zh-CN" altLang="en-US">
            <a:latin typeface="黑体" pitchFamily="49" charset="-122"/>
            <a:ea typeface="黑体" pitchFamily="49" charset="-122"/>
          </a:endParaRPr>
        </a:p>
      </dgm:t>
    </dgm:pt>
    <dgm:pt modelId="{747AE62D-E86A-4AA6-91F3-55F2390D9C3F}" type="sibTrans" cxnId="{B693BBA6-D3C9-4E8B-8656-576A83D6880D}">
      <dgm:prSet/>
      <dgm:spPr/>
      <dgm:t>
        <a:bodyPr/>
        <a:lstStyle/>
        <a:p>
          <a:endParaRPr lang="zh-CN" altLang="en-US">
            <a:latin typeface="黑体" pitchFamily="49" charset="-122"/>
            <a:ea typeface="黑体" pitchFamily="49" charset="-122"/>
          </a:endParaRPr>
        </a:p>
      </dgm:t>
    </dgm:pt>
    <dgm:pt modelId="{F77A6BCD-00FA-45E7-889B-28EEFC043563}">
      <dgm:prSet phldrT="[文本]"/>
      <dgm:spPr/>
      <dgm:t>
        <a:bodyPr/>
        <a:lstStyle/>
        <a:p>
          <a:r>
            <a:rPr lang="zh-CN" altLang="en-US" dirty="0" smtClean="0">
              <a:latin typeface="黑体" pitchFamily="49" charset="-122"/>
              <a:ea typeface="黑体" pitchFamily="49" charset="-122"/>
            </a:rPr>
            <a:t>微生物组</a:t>
          </a:r>
          <a:r>
            <a:rPr lang="zh-CN" altLang="en-US" dirty="0" smtClean="0">
              <a:latin typeface="黑体" pitchFamily="49" charset="-122"/>
              <a:ea typeface="黑体" pitchFamily="49" charset="-122"/>
            </a:rPr>
            <a:t>测序报告图形重现</a:t>
          </a:r>
          <a:endParaRPr lang="zh-CN" altLang="en-US" dirty="0">
            <a:latin typeface="黑体" pitchFamily="49" charset="-122"/>
            <a:ea typeface="黑体" pitchFamily="49" charset="-122"/>
          </a:endParaRPr>
        </a:p>
      </dgm:t>
    </dgm:pt>
    <dgm:pt modelId="{296285D1-8A51-41C7-AF48-0DF125528E31}" type="parTrans" cxnId="{BD140E02-36C4-4380-978D-41E5B2EF6BF5}">
      <dgm:prSet/>
      <dgm:spPr/>
      <dgm:t>
        <a:bodyPr/>
        <a:lstStyle/>
        <a:p>
          <a:endParaRPr lang="zh-CN" altLang="en-US">
            <a:latin typeface="黑体" pitchFamily="49" charset="-122"/>
            <a:ea typeface="黑体" pitchFamily="49" charset="-122"/>
          </a:endParaRPr>
        </a:p>
      </dgm:t>
    </dgm:pt>
    <dgm:pt modelId="{61168791-5146-4FFD-85BD-A0B7AFCA83AA}" type="sibTrans" cxnId="{BD140E02-36C4-4380-978D-41E5B2EF6BF5}">
      <dgm:prSet/>
      <dgm:spPr/>
      <dgm:t>
        <a:bodyPr/>
        <a:lstStyle/>
        <a:p>
          <a:endParaRPr lang="zh-CN" altLang="en-US">
            <a:latin typeface="黑体" pitchFamily="49" charset="-122"/>
            <a:ea typeface="黑体" pitchFamily="49" charset="-122"/>
          </a:endParaRPr>
        </a:p>
      </dgm:t>
    </dgm:pt>
    <dgm:pt modelId="{A9403F7D-F6B6-462E-9229-43FD52DC257B}" type="pres">
      <dgm:prSet presAssocID="{8440EB2C-8AD6-4B86-98B8-1DD727E37A0E}" presName="linear" presStyleCnt="0">
        <dgm:presLayoutVars>
          <dgm:dir/>
          <dgm:animLvl val="lvl"/>
          <dgm:resizeHandles val="exact"/>
        </dgm:presLayoutVars>
      </dgm:prSet>
      <dgm:spPr/>
      <dgm:t>
        <a:bodyPr/>
        <a:lstStyle/>
        <a:p>
          <a:endParaRPr lang="zh-CN" altLang="en-US"/>
        </a:p>
      </dgm:t>
    </dgm:pt>
    <dgm:pt modelId="{78DB8C9B-D75B-417B-8A4B-03BB42CF1212}" type="pres">
      <dgm:prSet presAssocID="{1E40CCD7-8AB4-4362-9D98-96E0800A09E6}" presName="parentLin" presStyleCnt="0"/>
      <dgm:spPr/>
    </dgm:pt>
    <dgm:pt modelId="{BEBEA244-BB9B-43EC-BE45-1A0A30731F13}" type="pres">
      <dgm:prSet presAssocID="{1E40CCD7-8AB4-4362-9D98-96E0800A09E6}" presName="parentLeftMargin" presStyleLbl="node1" presStyleIdx="0" presStyleCnt="3"/>
      <dgm:spPr/>
      <dgm:t>
        <a:bodyPr/>
        <a:lstStyle/>
        <a:p>
          <a:endParaRPr lang="zh-CN" altLang="en-US"/>
        </a:p>
      </dgm:t>
    </dgm:pt>
    <dgm:pt modelId="{5988C068-D343-41EC-ABD6-D9BAFCA50039}" type="pres">
      <dgm:prSet presAssocID="{1E40CCD7-8AB4-4362-9D98-96E0800A09E6}" presName="parentText" presStyleLbl="node1" presStyleIdx="0" presStyleCnt="3">
        <dgm:presLayoutVars>
          <dgm:chMax val="0"/>
          <dgm:bulletEnabled val="1"/>
        </dgm:presLayoutVars>
      </dgm:prSet>
      <dgm:spPr/>
      <dgm:t>
        <a:bodyPr/>
        <a:lstStyle/>
        <a:p>
          <a:endParaRPr lang="zh-CN" altLang="en-US"/>
        </a:p>
      </dgm:t>
    </dgm:pt>
    <dgm:pt modelId="{05911845-B983-4013-B73B-90C032C286B9}" type="pres">
      <dgm:prSet presAssocID="{1E40CCD7-8AB4-4362-9D98-96E0800A09E6}" presName="negativeSpace" presStyleCnt="0"/>
      <dgm:spPr/>
    </dgm:pt>
    <dgm:pt modelId="{798DDCF6-6A53-4725-AE61-1CFAE13197B2}" type="pres">
      <dgm:prSet presAssocID="{1E40CCD7-8AB4-4362-9D98-96E0800A09E6}" presName="childText" presStyleLbl="conFgAcc1" presStyleIdx="0" presStyleCnt="3">
        <dgm:presLayoutVars>
          <dgm:bulletEnabled val="1"/>
        </dgm:presLayoutVars>
      </dgm:prSet>
      <dgm:spPr/>
    </dgm:pt>
    <dgm:pt modelId="{447A72B3-AC23-49B6-9E4E-52DF4B00F368}" type="pres">
      <dgm:prSet presAssocID="{407A2F11-98A4-4F37-8446-C84B0D6953A9}" presName="spaceBetweenRectangles" presStyleCnt="0"/>
      <dgm:spPr/>
    </dgm:pt>
    <dgm:pt modelId="{BC7D14E8-715D-4A01-A32F-03E25A9AD667}" type="pres">
      <dgm:prSet presAssocID="{FA1C3D3F-E6DD-499A-ABAD-79B570619244}" presName="parentLin" presStyleCnt="0"/>
      <dgm:spPr/>
    </dgm:pt>
    <dgm:pt modelId="{EAC15B42-76AD-4346-A42B-FDE942D204FB}" type="pres">
      <dgm:prSet presAssocID="{FA1C3D3F-E6DD-499A-ABAD-79B570619244}" presName="parentLeftMargin" presStyleLbl="node1" presStyleIdx="0" presStyleCnt="3"/>
      <dgm:spPr/>
      <dgm:t>
        <a:bodyPr/>
        <a:lstStyle/>
        <a:p>
          <a:endParaRPr lang="zh-CN" altLang="en-US"/>
        </a:p>
      </dgm:t>
    </dgm:pt>
    <dgm:pt modelId="{256A3CAA-4EF2-4BC7-832A-058B03CA54B8}" type="pres">
      <dgm:prSet presAssocID="{FA1C3D3F-E6DD-499A-ABAD-79B570619244}" presName="parentText" presStyleLbl="node1" presStyleIdx="1" presStyleCnt="3">
        <dgm:presLayoutVars>
          <dgm:chMax val="0"/>
          <dgm:bulletEnabled val="1"/>
        </dgm:presLayoutVars>
      </dgm:prSet>
      <dgm:spPr/>
      <dgm:t>
        <a:bodyPr/>
        <a:lstStyle/>
        <a:p>
          <a:endParaRPr lang="zh-CN" altLang="en-US"/>
        </a:p>
      </dgm:t>
    </dgm:pt>
    <dgm:pt modelId="{2105F9A0-39BF-4ED2-9103-B18510E35530}" type="pres">
      <dgm:prSet presAssocID="{FA1C3D3F-E6DD-499A-ABAD-79B570619244}" presName="negativeSpace" presStyleCnt="0"/>
      <dgm:spPr/>
    </dgm:pt>
    <dgm:pt modelId="{84B739E7-E2CB-415B-90DE-6A7165CB343B}" type="pres">
      <dgm:prSet presAssocID="{FA1C3D3F-E6DD-499A-ABAD-79B570619244}" presName="childText" presStyleLbl="conFgAcc1" presStyleIdx="1" presStyleCnt="3">
        <dgm:presLayoutVars>
          <dgm:bulletEnabled val="1"/>
        </dgm:presLayoutVars>
      </dgm:prSet>
      <dgm:spPr/>
    </dgm:pt>
    <dgm:pt modelId="{B6324C55-8471-418E-AA00-7585D03D9219}" type="pres">
      <dgm:prSet presAssocID="{747AE62D-E86A-4AA6-91F3-55F2390D9C3F}" presName="spaceBetweenRectangles" presStyleCnt="0"/>
      <dgm:spPr/>
    </dgm:pt>
    <dgm:pt modelId="{41359CB7-F0F6-419E-A629-8A26D988C1B1}" type="pres">
      <dgm:prSet presAssocID="{F77A6BCD-00FA-45E7-889B-28EEFC043563}" presName="parentLin" presStyleCnt="0"/>
      <dgm:spPr/>
    </dgm:pt>
    <dgm:pt modelId="{94748690-9889-496F-B91F-512F3F16F913}" type="pres">
      <dgm:prSet presAssocID="{F77A6BCD-00FA-45E7-889B-28EEFC043563}" presName="parentLeftMargin" presStyleLbl="node1" presStyleIdx="1" presStyleCnt="3"/>
      <dgm:spPr/>
      <dgm:t>
        <a:bodyPr/>
        <a:lstStyle/>
        <a:p>
          <a:endParaRPr lang="zh-CN" altLang="en-US"/>
        </a:p>
      </dgm:t>
    </dgm:pt>
    <dgm:pt modelId="{931DDA2D-EB80-4F4C-A58C-E837B1781277}" type="pres">
      <dgm:prSet presAssocID="{F77A6BCD-00FA-45E7-889B-28EEFC043563}" presName="parentText" presStyleLbl="node1" presStyleIdx="2" presStyleCnt="3">
        <dgm:presLayoutVars>
          <dgm:chMax val="0"/>
          <dgm:bulletEnabled val="1"/>
        </dgm:presLayoutVars>
      </dgm:prSet>
      <dgm:spPr/>
      <dgm:t>
        <a:bodyPr/>
        <a:lstStyle/>
        <a:p>
          <a:endParaRPr lang="zh-CN" altLang="en-US"/>
        </a:p>
      </dgm:t>
    </dgm:pt>
    <dgm:pt modelId="{0C7AD469-ECE8-4F30-A4BF-F8A2CB37A22A}" type="pres">
      <dgm:prSet presAssocID="{F77A6BCD-00FA-45E7-889B-28EEFC043563}" presName="negativeSpace" presStyleCnt="0"/>
      <dgm:spPr/>
    </dgm:pt>
    <dgm:pt modelId="{A3FBF21C-3850-4B59-BFC5-9D3D756CD471}" type="pres">
      <dgm:prSet presAssocID="{F77A6BCD-00FA-45E7-889B-28EEFC043563}" presName="childText" presStyleLbl="conFgAcc1" presStyleIdx="2" presStyleCnt="3">
        <dgm:presLayoutVars>
          <dgm:bulletEnabled val="1"/>
        </dgm:presLayoutVars>
      </dgm:prSet>
      <dgm:spPr/>
    </dgm:pt>
  </dgm:ptLst>
  <dgm:cxnLst>
    <dgm:cxn modelId="{F2423605-A10C-48BC-B340-0FD59A27344C}" type="presOf" srcId="{1E40CCD7-8AB4-4362-9D98-96E0800A09E6}" destId="{BEBEA244-BB9B-43EC-BE45-1A0A30731F13}" srcOrd="0" destOrd="0" presId="urn:microsoft.com/office/officeart/2005/8/layout/list1"/>
    <dgm:cxn modelId="{671A703B-6E81-4E5B-81A1-E930C8DFAB45}" type="presOf" srcId="{F77A6BCD-00FA-45E7-889B-28EEFC043563}" destId="{94748690-9889-496F-B91F-512F3F16F913}" srcOrd="0" destOrd="0" presId="urn:microsoft.com/office/officeart/2005/8/layout/list1"/>
    <dgm:cxn modelId="{28C10B93-38D5-4CA0-85CA-DB0C570BBC76}" srcId="{8440EB2C-8AD6-4B86-98B8-1DD727E37A0E}" destId="{1E40CCD7-8AB4-4362-9D98-96E0800A09E6}" srcOrd="0" destOrd="0" parTransId="{807DB70A-2267-4ABD-A884-E78CE6D80BD4}" sibTransId="{407A2F11-98A4-4F37-8446-C84B0D6953A9}"/>
    <dgm:cxn modelId="{143623EA-BD14-4F56-A91F-9A40D61F3212}" type="presOf" srcId="{FA1C3D3F-E6DD-499A-ABAD-79B570619244}" destId="{256A3CAA-4EF2-4BC7-832A-058B03CA54B8}" srcOrd="1" destOrd="0" presId="urn:microsoft.com/office/officeart/2005/8/layout/list1"/>
    <dgm:cxn modelId="{544655AC-CB86-44EC-8793-BC458A331218}" type="presOf" srcId="{FA1C3D3F-E6DD-499A-ABAD-79B570619244}" destId="{EAC15B42-76AD-4346-A42B-FDE942D204FB}" srcOrd="0" destOrd="0" presId="urn:microsoft.com/office/officeart/2005/8/layout/list1"/>
    <dgm:cxn modelId="{BD140E02-36C4-4380-978D-41E5B2EF6BF5}" srcId="{8440EB2C-8AD6-4B86-98B8-1DD727E37A0E}" destId="{F77A6BCD-00FA-45E7-889B-28EEFC043563}" srcOrd="2" destOrd="0" parTransId="{296285D1-8A51-41C7-AF48-0DF125528E31}" sibTransId="{61168791-5146-4FFD-85BD-A0B7AFCA83AA}"/>
    <dgm:cxn modelId="{92C20344-B723-4989-8DDC-464EBA33E215}" type="presOf" srcId="{1E40CCD7-8AB4-4362-9D98-96E0800A09E6}" destId="{5988C068-D343-41EC-ABD6-D9BAFCA50039}" srcOrd="1" destOrd="0" presId="urn:microsoft.com/office/officeart/2005/8/layout/list1"/>
    <dgm:cxn modelId="{6CCC6123-CFB6-4C07-9F48-796D94347A34}" type="presOf" srcId="{8440EB2C-8AD6-4B86-98B8-1DD727E37A0E}" destId="{A9403F7D-F6B6-462E-9229-43FD52DC257B}" srcOrd="0" destOrd="0" presId="urn:microsoft.com/office/officeart/2005/8/layout/list1"/>
    <dgm:cxn modelId="{B693BBA6-D3C9-4E8B-8656-576A83D6880D}" srcId="{8440EB2C-8AD6-4B86-98B8-1DD727E37A0E}" destId="{FA1C3D3F-E6DD-499A-ABAD-79B570619244}" srcOrd="1" destOrd="0" parTransId="{339A8358-596B-4A5D-AC47-214E4CBB5BFF}" sibTransId="{747AE62D-E86A-4AA6-91F3-55F2390D9C3F}"/>
    <dgm:cxn modelId="{3551E0F9-0612-475B-A986-FB8E67ED7AF1}" type="presOf" srcId="{F77A6BCD-00FA-45E7-889B-28EEFC043563}" destId="{931DDA2D-EB80-4F4C-A58C-E837B1781277}" srcOrd="1" destOrd="0" presId="urn:microsoft.com/office/officeart/2005/8/layout/list1"/>
    <dgm:cxn modelId="{E8409A41-D48E-4330-982A-409100F3475D}" type="presParOf" srcId="{A9403F7D-F6B6-462E-9229-43FD52DC257B}" destId="{78DB8C9B-D75B-417B-8A4B-03BB42CF1212}" srcOrd="0" destOrd="0" presId="urn:microsoft.com/office/officeart/2005/8/layout/list1"/>
    <dgm:cxn modelId="{F64A3569-69FC-4529-A8B0-5BF710AE03B5}" type="presParOf" srcId="{78DB8C9B-D75B-417B-8A4B-03BB42CF1212}" destId="{BEBEA244-BB9B-43EC-BE45-1A0A30731F13}" srcOrd="0" destOrd="0" presId="urn:microsoft.com/office/officeart/2005/8/layout/list1"/>
    <dgm:cxn modelId="{AFA7812C-9AA7-4DA8-8398-FC33CD2C13B5}" type="presParOf" srcId="{78DB8C9B-D75B-417B-8A4B-03BB42CF1212}" destId="{5988C068-D343-41EC-ABD6-D9BAFCA50039}" srcOrd="1" destOrd="0" presId="urn:microsoft.com/office/officeart/2005/8/layout/list1"/>
    <dgm:cxn modelId="{BF08D1F7-7ABF-4CCA-82FC-3BD2E7DA195C}" type="presParOf" srcId="{A9403F7D-F6B6-462E-9229-43FD52DC257B}" destId="{05911845-B983-4013-B73B-90C032C286B9}" srcOrd="1" destOrd="0" presId="urn:microsoft.com/office/officeart/2005/8/layout/list1"/>
    <dgm:cxn modelId="{130DB17A-80F2-4E21-9A6B-D377A43A859B}" type="presParOf" srcId="{A9403F7D-F6B6-462E-9229-43FD52DC257B}" destId="{798DDCF6-6A53-4725-AE61-1CFAE13197B2}" srcOrd="2" destOrd="0" presId="urn:microsoft.com/office/officeart/2005/8/layout/list1"/>
    <dgm:cxn modelId="{6EB60110-F39A-40D5-A4B0-03F825DF5AAF}" type="presParOf" srcId="{A9403F7D-F6B6-462E-9229-43FD52DC257B}" destId="{447A72B3-AC23-49B6-9E4E-52DF4B00F368}" srcOrd="3" destOrd="0" presId="urn:microsoft.com/office/officeart/2005/8/layout/list1"/>
    <dgm:cxn modelId="{559AAAA7-23BA-4983-81A6-79DFE27195AA}" type="presParOf" srcId="{A9403F7D-F6B6-462E-9229-43FD52DC257B}" destId="{BC7D14E8-715D-4A01-A32F-03E25A9AD667}" srcOrd="4" destOrd="0" presId="urn:microsoft.com/office/officeart/2005/8/layout/list1"/>
    <dgm:cxn modelId="{4512BA89-B126-4D31-A080-C64E5090C184}" type="presParOf" srcId="{BC7D14E8-715D-4A01-A32F-03E25A9AD667}" destId="{EAC15B42-76AD-4346-A42B-FDE942D204FB}" srcOrd="0" destOrd="0" presId="urn:microsoft.com/office/officeart/2005/8/layout/list1"/>
    <dgm:cxn modelId="{252E8DD4-4812-484C-86E8-59273453DBEB}" type="presParOf" srcId="{BC7D14E8-715D-4A01-A32F-03E25A9AD667}" destId="{256A3CAA-4EF2-4BC7-832A-058B03CA54B8}" srcOrd="1" destOrd="0" presId="urn:microsoft.com/office/officeart/2005/8/layout/list1"/>
    <dgm:cxn modelId="{B64F3F2F-7ACC-419F-BDD3-B0EABF7C86F2}" type="presParOf" srcId="{A9403F7D-F6B6-462E-9229-43FD52DC257B}" destId="{2105F9A0-39BF-4ED2-9103-B18510E35530}" srcOrd="5" destOrd="0" presId="urn:microsoft.com/office/officeart/2005/8/layout/list1"/>
    <dgm:cxn modelId="{96435A8E-1BA1-414E-909C-B6971DBDBE58}" type="presParOf" srcId="{A9403F7D-F6B6-462E-9229-43FD52DC257B}" destId="{84B739E7-E2CB-415B-90DE-6A7165CB343B}" srcOrd="6" destOrd="0" presId="urn:microsoft.com/office/officeart/2005/8/layout/list1"/>
    <dgm:cxn modelId="{7796726D-4A98-401B-B753-53ACFA81A464}" type="presParOf" srcId="{A9403F7D-F6B6-462E-9229-43FD52DC257B}" destId="{B6324C55-8471-418E-AA00-7585D03D9219}" srcOrd="7" destOrd="0" presId="urn:microsoft.com/office/officeart/2005/8/layout/list1"/>
    <dgm:cxn modelId="{46684A78-8FB6-4B58-9A68-2BDC8F9380D0}" type="presParOf" srcId="{A9403F7D-F6B6-462E-9229-43FD52DC257B}" destId="{41359CB7-F0F6-419E-A629-8A26D988C1B1}" srcOrd="8" destOrd="0" presId="urn:microsoft.com/office/officeart/2005/8/layout/list1"/>
    <dgm:cxn modelId="{6E7004FB-1EBF-4EFF-B6A4-E7AA7962C332}" type="presParOf" srcId="{41359CB7-F0F6-419E-A629-8A26D988C1B1}" destId="{94748690-9889-496F-B91F-512F3F16F913}" srcOrd="0" destOrd="0" presId="urn:microsoft.com/office/officeart/2005/8/layout/list1"/>
    <dgm:cxn modelId="{ED56E623-6C44-45CB-8DED-5469998C4DDD}" type="presParOf" srcId="{41359CB7-F0F6-419E-A629-8A26D988C1B1}" destId="{931DDA2D-EB80-4F4C-A58C-E837B1781277}" srcOrd="1" destOrd="0" presId="urn:microsoft.com/office/officeart/2005/8/layout/list1"/>
    <dgm:cxn modelId="{F0A49428-FD58-4496-8C6F-9721093BC9BE}" type="presParOf" srcId="{A9403F7D-F6B6-462E-9229-43FD52DC257B}" destId="{0C7AD469-ECE8-4F30-A4BF-F8A2CB37A22A}" srcOrd="9" destOrd="0" presId="urn:microsoft.com/office/officeart/2005/8/layout/list1"/>
    <dgm:cxn modelId="{0E430250-0B17-454A-8E5E-484F48E9204A}" type="presParOf" srcId="{A9403F7D-F6B6-462E-9229-43FD52DC257B}" destId="{A3FBF21C-3850-4B59-BFC5-9D3D756CD471}" srcOrd="10" destOrd="0" presId="urn:microsoft.com/office/officeart/2005/8/layout/list1"/>
  </dgm:cxnLst>
  <dgm:bg/>
  <dgm:whole/>
  <dgm:extLst>
    <a:ext uri="http://schemas.microsoft.com/office/drawing/2008/diagram">
      <dsp:dataModelExt xmlns=""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440EB2C-8AD6-4B86-98B8-1DD727E37A0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1E40CCD7-8AB4-4362-9D98-96E0800A09E6}">
      <dgm:prSet phldrT="[文本]"/>
      <dgm:spPr/>
      <dgm:t>
        <a:bodyPr/>
        <a:lstStyle/>
        <a:p>
          <a:r>
            <a:rPr lang="zh-CN" altLang="en-US" dirty="0" smtClean="0">
              <a:solidFill>
                <a:srgbClr val="FF0000"/>
              </a:solidFill>
              <a:latin typeface="黑体" pitchFamily="49" charset="-122"/>
              <a:ea typeface="黑体" pitchFamily="49" charset="-122"/>
            </a:rPr>
            <a:t>微生物组</a:t>
          </a:r>
          <a:r>
            <a:rPr lang="zh-CN" altLang="en-US" dirty="0" smtClean="0">
              <a:solidFill>
                <a:srgbClr val="FF0000"/>
              </a:solidFill>
              <a:latin typeface="黑体" pitchFamily="49" charset="-122"/>
              <a:ea typeface="黑体" pitchFamily="49" charset="-122"/>
            </a:rPr>
            <a:t>测序数据分析基本思路</a:t>
          </a:r>
          <a:endParaRPr lang="zh-CN" altLang="en-US" dirty="0">
            <a:solidFill>
              <a:srgbClr val="FF0000"/>
            </a:solidFill>
            <a:latin typeface="黑体" pitchFamily="49" charset="-122"/>
            <a:ea typeface="黑体" pitchFamily="49" charset="-122"/>
          </a:endParaRPr>
        </a:p>
      </dgm:t>
    </dgm:pt>
    <dgm:pt modelId="{807DB70A-2267-4ABD-A884-E78CE6D80BD4}" type="parTrans" cxnId="{28C10B93-38D5-4CA0-85CA-DB0C570BBC76}">
      <dgm:prSet/>
      <dgm:spPr/>
      <dgm:t>
        <a:bodyPr/>
        <a:lstStyle/>
        <a:p>
          <a:endParaRPr lang="zh-CN" altLang="en-US">
            <a:latin typeface="黑体" pitchFamily="49" charset="-122"/>
            <a:ea typeface="黑体" pitchFamily="49" charset="-122"/>
          </a:endParaRPr>
        </a:p>
      </dgm:t>
    </dgm:pt>
    <dgm:pt modelId="{407A2F11-98A4-4F37-8446-C84B0D6953A9}" type="sibTrans" cxnId="{28C10B93-38D5-4CA0-85CA-DB0C570BBC76}">
      <dgm:prSet/>
      <dgm:spPr/>
      <dgm:t>
        <a:bodyPr/>
        <a:lstStyle/>
        <a:p>
          <a:endParaRPr lang="zh-CN" altLang="en-US">
            <a:latin typeface="黑体" pitchFamily="49" charset="-122"/>
            <a:ea typeface="黑体" pitchFamily="49" charset="-122"/>
          </a:endParaRPr>
        </a:p>
      </dgm:t>
    </dgm:pt>
    <dgm:pt modelId="{FA1C3D3F-E6DD-499A-ABAD-79B570619244}">
      <dgm:prSet phldrT="[文本]"/>
      <dgm:spPr/>
      <dgm:t>
        <a:bodyPr/>
        <a:lstStyle/>
        <a:p>
          <a:r>
            <a:rPr lang="zh-CN" altLang="en-US" dirty="0" smtClean="0">
              <a:latin typeface="黑体" pitchFamily="49" charset="-122"/>
              <a:ea typeface="黑体" pitchFamily="49" charset="-122"/>
            </a:rPr>
            <a:t>微生物组</a:t>
          </a:r>
          <a:r>
            <a:rPr lang="zh-CN" altLang="en-US" dirty="0" smtClean="0">
              <a:latin typeface="黑体" pitchFamily="49" charset="-122"/>
              <a:ea typeface="黑体" pitchFamily="49" charset="-122"/>
            </a:rPr>
            <a:t>分析</a:t>
          </a:r>
          <a:r>
            <a:rPr lang="zh-CN" altLang="en-US" dirty="0" smtClean="0">
              <a:latin typeface="黑体" pitchFamily="49" charset="-122"/>
              <a:ea typeface="黑体" pitchFamily="49" charset="-122"/>
            </a:rPr>
            <a:t>报告关键图形解读</a:t>
          </a:r>
          <a:endParaRPr lang="zh-CN" altLang="en-US" dirty="0">
            <a:latin typeface="黑体" pitchFamily="49" charset="-122"/>
            <a:ea typeface="黑体" pitchFamily="49" charset="-122"/>
          </a:endParaRPr>
        </a:p>
      </dgm:t>
    </dgm:pt>
    <dgm:pt modelId="{339A8358-596B-4A5D-AC47-214E4CBB5BFF}" type="parTrans" cxnId="{B693BBA6-D3C9-4E8B-8656-576A83D6880D}">
      <dgm:prSet/>
      <dgm:spPr/>
      <dgm:t>
        <a:bodyPr/>
        <a:lstStyle/>
        <a:p>
          <a:endParaRPr lang="zh-CN" altLang="en-US">
            <a:latin typeface="黑体" pitchFamily="49" charset="-122"/>
            <a:ea typeface="黑体" pitchFamily="49" charset="-122"/>
          </a:endParaRPr>
        </a:p>
      </dgm:t>
    </dgm:pt>
    <dgm:pt modelId="{747AE62D-E86A-4AA6-91F3-55F2390D9C3F}" type="sibTrans" cxnId="{B693BBA6-D3C9-4E8B-8656-576A83D6880D}">
      <dgm:prSet/>
      <dgm:spPr/>
      <dgm:t>
        <a:bodyPr/>
        <a:lstStyle/>
        <a:p>
          <a:endParaRPr lang="zh-CN" altLang="en-US">
            <a:latin typeface="黑体" pitchFamily="49" charset="-122"/>
            <a:ea typeface="黑体" pitchFamily="49" charset="-122"/>
          </a:endParaRPr>
        </a:p>
      </dgm:t>
    </dgm:pt>
    <dgm:pt modelId="{F77A6BCD-00FA-45E7-889B-28EEFC043563}">
      <dgm:prSet phldrT="[文本]"/>
      <dgm:spPr/>
      <dgm:t>
        <a:bodyPr/>
        <a:lstStyle/>
        <a:p>
          <a:r>
            <a:rPr lang="zh-CN" altLang="en-US" dirty="0" smtClean="0">
              <a:latin typeface="黑体" pitchFamily="49" charset="-122"/>
              <a:ea typeface="黑体" pitchFamily="49" charset="-122"/>
            </a:rPr>
            <a:t>微生物组</a:t>
          </a:r>
          <a:r>
            <a:rPr lang="zh-CN" altLang="en-US" dirty="0" smtClean="0">
              <a:latin typeface="黑体" pitchFamily="49" charset="-122"/>
              <a:ea typeface="黑体" pitchFamily="49" charset="-122"/>
            </a:rPr>
            <a:t>测序报告图形重现</a:t>
          </a:r>
          <a:endParaRPr lang="zh-CN" altLang="en-US" dirty="0">
            <a:latin typeface="黑体" pitchFamily="49" charset="-122"/>
            <a:ea typeface="黑体" pitchFamily="49" charset="-122"/>
          </a:endParaRPr>
        </a:p>
      </dgm:t>
    </dgm:pt>
    <dgm:pt modelId="{296285D1-8A51-41C7-AF48-0DF125528E31}" type="parTrans" cxnId="{BD140E02-36C4-4380-978D-41E5B2EF6BF5}">
      <dgm:prSet/>
      <dgm:spPr/>
      <dgm:t>
        <a:bodyPr/>
        <a:lstStyle/>
        <a:p>
          <a:endParaRPr lang="zh-CN" altLang="en-US">
            <a:latin typeface="黑体" pitchFamily="49" charset="-122"/>
            <a:ea typeface="黑体" pitchFamily="49" charset="-122"/>
          </a:endParaRPr>
        </a:p>
      </dgm:t>
    </dgm:pt>
    <dgm:pt modelId="{61168791-5146-4FFD-85BD-A0B7AFCA83AA}" type="sibTrans" cxnId="{BD140E02-36C4-4380-978D-41E5B2EF6BF5}">
      <dgm:prSet/>
      <dgm:spPr/>
      <dgm:t>
        <a:bodyPr/>
        <a:lstStyle/>
        <a:p>
          <a:endParaRPr lang="zh-CN" altLang="en-US">
            <a:latin typeface="黑体" pitchFamily="49" charset="-122"/>
            <a:ea typeface="黑体" pitchFamily="49" charset="-122"/>
          </a:endParaRPr>
        </a:p>
      </dgm:t>
    </dgm:pt>
    <dgm:pt modelId="{A9403F7D-F6B6-462E-9229-43FD52DC257B}" type="pres">
      <dgm:prSet presAssocID="{8440EB2C-8AD6-4B86-98B8-1DD727E37A0E}" presName="linear" presStyleCnt="0">
        <dgm:presLayoutVars>
          <dgm:dir/>
          <dgm:animLvl val="lvl"/>
          <dgm:resizeHandles val="exact"/>
        </dgm:presLayoutVars>
      </dgm:prSet>
      <dgm:spPr/>
      <dgm:t>
        <a:bodyPr/>
        <a:lstStyle/>
        <a:p>
          <a:endParaRPr lang="zh-CN" altLang="en-US"/>
        </a:p>
      </dgm:t>
    </dgm:pt>
    <dgm:pt modelId="{78DB8C9B-D75B-417B-8A4B-03BB42CF1212}" type="pres">
      <dgm:prSet presAssocID="{1E40CCD7-8AB4-4362-9D98-96E0800A09E6}" presName="parentLin" presStyleCnt="0"/>
      <dgm:spPr/>
    </dgm:pt>
    <dgm:pt modelId="{BEBEA244-BB9B-43EC-BE45-1A0A30731F13}" type="pres">
      <dgm:prSet presAssocID="{1E40CCD7-8AB4-4362-9D98-96E0800A09E6}" presName="parentLeftMargin" presStyleLbl="node1" presStyleIdx="0" presStyleCnt="3"/>
      <dgm:spPr/>
      <dgm:t>
        <a:bodyPr/>
        <a:lstStyle/>
        <a:p>
          <a:endParaRPr lang="zh-CN" altLang="en-US"/>
        </a:p>
      </dgm:t>
    </dgm:pt>
    <dgm:pt modelId="{5988C068-D343-41EC-ABD6-D9BAFCA50039}" type="pres">
      <dgm:prSet presAssocID="{1E40CCD7-8AB4-4362-9D98-96E0800A09E6}" presName="parentText" presStyleLbl="node1" presStyleIdx="0" presStyleCnt="3">
        <dgm:presLayoutVars>
          <dgm:chMax val="0"/>
          <dgm:bulletEnabled val="1"/>
        </dgm:presLayoutVars>
      </dgm:prSet>
      <dgm:spPr/>
      <dgm:t>
        <a:bodyPr/>
        <a:lstStyle/>
        <a:p>
          <a:endParaRPr lang="zh-CN" altLang="en-US"/>
        </a:p>
      </dgm:t>
    </dgm:pt>
    <dgm:pt modelId="{05911845-B983-4013-B73B-90C032C286B9}" type="pres">
      <dgm:prSet presAssocID="{1E40CCD7-8AB4-4362-9D98-96E0800A09E6}" presName="negativeSpace" presStyleCnt="0"/>
      <dgm:spPr/>
    </dgm:pt>
    <dgm:pt modelId="{798DDCF6-6A53-4725-AE61-1CFAE13197B2}" type="pres">
      <dgm:prSet presAssocID="{1E40CCD7-8AB4-4362-9D98-96E0800A09E6}" presName="childText" presStyleLbl="conFgAcc1" presStyleIdx="0" presStyleCnt="3">
        <dgm:presLayoutVars>
          <dgm:bulletEnabled val="1"/>
        </dgm:presLayoutVars>
      </dgm:prSet>
      <dgm:spPr/>
    </dgm:pt>
    <dgm:pt modelId="{447A72B3-AC23-49B6-9E4E-52DF4B00F368}" type="pres">
      <dgm:prSet presAssocID="{407A2F11-98A4-4F37-8446-C84B0D6953A9}" presName="spaceBetweenRectangles" presStyleCnt="0"/>
      <dgm:spPr/>
    </dgm:pt>
    <dgm:pt modelId="{BC7D14E8-715D-4A01-A32F-03E25A9AD667}" type="pres">
      <dgm:prSet presAssocID="{FA1C3D3F-E6DD-499A-ABAD-79B570619244}" presName="parentLin" presStyleCnt="0"/>
      <dgm:spPr/>
    </dgm:pt>
    <dgm:pt modelId="{EAC15B42-76AD-4346-A42B-FDE942D204FB}" type="pres">
      <dgm:prSet presAssocID="{FA1C3D3F-E6DD-499A-ABAD-79B570619244}" presName="parentLeftMargin" presStyleLbl="node1" presStyleIdx="0" presStyleCnt="3"/>
      <dgm:spPr/>
      <dgm:t>
        <a:bodyPr/>
        <a:lstStyle/>
        <a:p>
          <a:endParaRPr lang="zh-CN" altLang="en-US"/>
        </a:p>
      </dgm:t>
    </dgm:pt>
    <dgm:pt modelId="{256A3CAA-4EF2-4BC7-832A-058B03CA54B8}" type="pres">
      <dgm:prSet presAssocID="{FA1C3D3F-E6DD-499A-ABAD-79B570619244}" presName="parentText" presStyleLbl="node1" presStyleIdx="1" presStyleCnt="3">
        <dgm:presLayoutVars>
          <dgm:chMax val="0"/>
          <dgm:bulletEnabled val="1"/>
        </dgm:presLayoutVars>
      </dgm:prSet>
      <dgm:spPr/>
      <dgm:t>
        <a:bodyPr/>
        <a:lstStyle/>
        <a:p>
          <a:endParaRPr lang="zh-CN" altLang="en-US"/>
        </a:p>
      </dgm:t>
    </dgm:pt>
    <dgm:pt modelId="{2105F9A0-39BF-4ED2-9103-B18510E35530}" type="pres">
      <dgm:prSet presAssocID="{FA1C3D3F-E6DD-499A-ABAD-79B570619244}" presName="negativeSpace" presStyleCnt="0"/>
      <dgm:spPr/>
    </dgm:pt>
    <dgm:pt modelId="{84B739E7-E2CB-415B-90DE-6A7165CB343B}" type="pres">
      <dgm:prSet presAssocID="{FA1C3D3F-E6DD-499A-ABAD-79B570619244}" presName="childText" presStyleLbl="conFgAcc1" presStyleIdx="1" presStyleCnt="3">
        <dgm:presLayoutVars>
          <dgm:bulletEnabled val="1"/>
        </dgm:presLayoutVars>
      </dgm:prSet>
      <dgm:spPr/>
    </dgm:pt>
    <dgm:pt modelId="{B6324C55-8471-418E-AA00-7585D03D9219}" type="pres">
      <dgm:prSet presAssocID="{747AE62D-E86A-4AA6-91F3-55F2390D9C3F}" presName="spaceBetweenRectangles" presStyleCnt="0"/>
      <dgm:spPr/>
    </dgm:pt>
    <dgm:pt modelId="{41359CB7-F0F6-419E-A629-8A26D988C1B1}" type="pres">
      <dgm:prSet presAssocID="{F77A6BCD-00FA-45E7-889B-28EEFC043563}" presName="parentLin" presStyleCnt="0"/>
      <dgm:spPr/>
    </dgm:pt>
    <dgm:pt modelId="{94748690-9889-496F-B91F-512F3F16F913}" type="pres">
      <dgm:prSet presAssocID="{F77A6BCD-00FA-45E7-889B-28EEFC043563}" presName="parentLeftMargin" presStyleLbl="node1" presStyleIdx="1" presStyleCnt="3"/>
      <dgm:spPr/>
      <dgm:t>
        <a:bodyPr/>
        <a:lstStyle/>
        <a:p>
          <a:endParaRPr lang="zh-CN" altLang="en-US"/>
        </a:p>
      </dgm:t>
    </dgm:pt>
    <dgm:pt modelId="{931DDA2D-EB80-4F4C-A58C-E837B1781277}" type="pres">
      <dgm:prSet presAssocID="{F77A6BCD-00FA-45E7-889B-28EEFC043563}" presName="parentText" presStyleLbl="node1" presStyleIdx="2" presStyleCnt="3">
        <dgm:presLayoutVars>
          <dgm:chMax val="0"/>
          <dgm:bulletEnabled val="1"/>
        </dgm:presLayoutVars>
      </dgm:prSet>
      <dgm:spPr/>
      <dgm:t>
        <a:bodyPr/>
        <a:lstStyle/>
        <a:p>
          <a:endParaRPr lang="zh-CN" altLang="en-US"/>
        </a:p>
      </dgm:t>
    </dgm:pt>
    <dgm:pt modelId="{0C7AD469-ECE8-4F30-A4BF-F8A2CB37A22A}" type="pres">
      <dgm:prSet presAssocID="{F77A6BCD-00FA-45E7-889B-28EEFC043563}" presName="negativeSpace" presStyleCnt="0"/>
      <dgm:spPr/>
    </dgm:pt>
    <dgm:pt modelId="{A3FBF21C-3850-4B59-BFC5-9D3D756CD471}" type="pres">
      <dgm:prSet presAssocID="{F77A6BCD-00FA-45E7-889B-28EEFC043563}" presName="childText" presStyleLbl="conFgAcc1" presStyleIdx="2" presStyleCnt="3">
        <dgm:presLayoutVars>
          <dgm:bulletEnabled val="1"/>
        </dgm:presLayoutVars>
      </dgm:prSet>
      <dgm:spPr/>
    </dgm:pt>
  </dgm:ptLst>
  <dgm:cxnLst>
    <dgm:cxn modelId="{E99D1AB4-15C1-4454-B274-4C5DD6AF3B18}" type="presOf" srcId="{1E40CCD7-8AB4-4362-9D98-96E0800A09E6}" destId="{5988C068-D343-41EC-ABD6-D9BAFCA50039}" srcOrd="1" destOrd="0" presId="urn:microsoft.com/office/officeart/2005/8/layout/list1"/>
    <dgm:cxn modelId="{28C10B93-38D5-4CA0-85CA-DB0C570BBC76}" srcId="{8440EB2C-8AD6-4B86-98B8-1DD727E37A0E}" destId="{1E40CCD7-8AB4-4362-9D98-96E0800A09E6}" srcOrd="0" destOrd="0" parTransId="{807DB70A-2267-4ABD-A884-E78CE6D80BD4}" sibTransId="{407A2F11-98A4-4F37-8446-C84B0D6953A9}"/>
    <dgm:cxn modelId="{B4D8BC2E-8524-4F92-8DE5-B32B4BEA288B}" type="presOf" srcId="{FA1C3D3F-E6DD-499A-ABAD-79B570619244}" destId="{EAC15B42-76AD-4346-A42B-FDE942D204FB}" srcOrd="0" destOrd="0" presId="urn:microsoft.com/office/officeart/2005/8/layout/list1"/>
    <dgm:cxn modelId="{F1330AD7-DC9A-46FA-9EB1-A26A724BAE20}" type="presOf" srcId="{FA1C3D3F-E6DD-499A-ABAD-79B570619244}" destId="{256A3CAA-4EF2-4BC7-832A-058B03CA54B8}" srcOrd="1" destOrd="0" presId="urn:microsoft.com/office/officeart/2005/8/layout/list1"/>
    <dgm:cxn modelId="{BD140E02-36C4-4380-978D-41E5B2EF6BF5}" srcId="{8440EB2C-8AD6-4B86-98B8-1DD727E37A0E}" destId="{F77A6BCD-00FA-45E7-889B-28EEFC043563}" srcOrd="2" destOrd="0" parTransId="{296285D1-8A51-41C7-AF48-0DF125528E31}" sibTransId="{61168791-5146-4FFD-85BD-A0B7AFCA83AA}"/>
    <dgm:cxn modelId="{AF2A3A79-30A9-4CD8-BA29-0BAF5BB27218}" type="presOf" srcId="{F77A6BCD-00FA-45E7-889B-28EEFC043563}" destId="{931DDA2D-EB80-4F4C-A58C-E837B1781277}" srcOrd="1" destOrd="0" presId="urn:microsoft.com/office/officeart/2005/8/layout/list1"/>
    <dgm:cxn modelId="{06410218-D328-4492-AB69-F367590BE39E}" type="presOf" srcId="{8440EB2C-8AD6-4B86-98B8-1DD727E37A0E}" destId="{A9403F7D-F6B6-462E-9229-43FD52DC257B}" srcOrd="0" destOrd="0" presId="urn:microsoft.com/office/officeart/2005/8/layout/list1"/>
    <dgm:cxn modelId="{B693BBA6-D3C9-4E8B-8656-576A83D6880D}" srcId="{8440EB2C-8AD6-4B86-98B8-1DD727E37A0E}" destId="{FA1C3D3F-E6DD-499A-ABAD-79B570619244}" srcOrd="1" destOrd="0" parTransId="{339A8358-596B-4A5D-AC47-214E4CBB5BFF}" sibTransId="{747AE62D-E86A-4AA6-91F3-55F2390D9C3F}"/>
    <dgm:cxn modelId="{4104F1DD-D8FF-4880-A55E-A11ACB8800C2}" type="presOf" srcId="{F77A6BCD-00FA-45E7-889B-28EEFC043563}" destId="{94748690-9889-496F-B91F-512F3F16F913}" srcOrd="0" destOrd="0" presId="urn:microsoft.com/office/officeart/2005/8/layout/list1"/>
    <dgm:cxn modelId="{0AD186E5-478D-4C2C-B567-ECA3D8F7AA35}" type="presOf" srcId="{1E40CCD7-8AB4-4362-9D98-96E0800A09E6}" destId="{BEBEA244-BB9B-43EC-BE45-1A0A30731F13}" srcOrd="0" destOrd="0" presId="urn:microsoft.com/office/officeart/2005/8/layout/list1"/>
    <dgm:cxn modelId="{BAFB2A73-29EF-4D79-A9BB-206325168B52}" type="presParOf" srcId="{A9403F7D-F6B6-462E-9229-43FD52DC257B}" destId="{78DB8C9B-D75B-417B-8A4B-03BB42CF1212}" srcOrd="0" destOrd="0" presId="urn:microsoft.com/office/officeart/2005/8/layout/list1"/>
    <dgm:cxn modelId="{80137EDE-4E5A-4341-918B-127F42925871}" type="presParOf" srcId="{78DB8C9B-D75B-417B-8A4B-03BB42CF1212}" destId="{BEBEA244-BB9B-43EC-BE45-1A0A30731F13}" srcOrd="0" destOrd="0" presId="urn:microsoft.com/office/officeart/2005/8/layout/list1"/>
    <dgm:cxn modelId="{1F46412F-3F89-4816-9A0A-F6C88737EC62}" type="presParOf" srcId="{78DB8C9B-D75B-417B-8A4B-03BB42CF1212}" destId="{5988C068-D343-41EC-ABD6-D9BAFCA50039}" srcOrd="1" destOrd="0" presId="urn:microsoft.com/office/officeart/2005/8/layout/list1"/>
    <dgm:cxn modelId="{9AA1E326-31F7-4F02-AD10-CE279AC3AB25}" type="presParOf" srcId="{A9403F7D-F6B6-462E-9229-43FD52DC257B}" destId="{05911845-B983-4013-B73B-90C032C286B9}" srcOrd="1" destOrd="0" presId="urn:microsoft.com/office/officeart/2005/8/layout/list1"/>
    <dgm:cxn modelId="{6775D19F-2498-47F4-812F-106E822303FC}" type="presParOf" srcId="{A9403F7D-F6B6-462E-9229-43FD52DC257B}" destId="{798DDCF6-6A53-4725-AE61-1CFAE13197B2}" srcOrd="2" destOrd="0" presId="urn:microsoft.com/office/officeart/2005/8/layout/list1"/>
    <dgm:cxn modelId="{E5366E6D-7868-4876-BE64-C77C7CE35783}" type="presParOf" srcId="{A9403F7D-F6B6-462E-9229-43FD52DC257B}" destId="{447A72B3-AC23-49B6-9E4E-52DF4B00F368}" srcOrd="3" destOrd="0" presId="urn:microsoft.com/office/officeart/2005/8/layout/list1"/>
    <dgm:cxn modelId="{D84925A5-9A98-4918-BAF4-029D23551828}" type="presParOf" srcId="{A9403F7D-F6B6-462E-9229-43FD52DC257B}" destId="{BC7D14E8-715D-4A01-A32F-03E25A9AD667}" srcOrd="4" destOrd="0" presId="urn:microsoft.com/office/officeart/2005/8/layout/list1"/>
    <dgm:cxn modelId="{B22E1B68-A0AA-43BD-885F-0E6F2469BA1D}" type="presParOf" srcId="{BC7D14E8-715D-4A01-A32F-03E25A9AD667}" destId="{EAC15B42-76AD-4346-A42B-FDE942D204FB}" srcOrd="0" destOrd="0" presId="urn:microsoft.com/office/officeart/2005/8/layout/list1"/>
    <dgm:cxn modelId="{29E61D60-FCF7-49EE-AAD3-2C4557E430D8}" type="presParOf" srcId="{BC7D14E8-715D-4A01-A32F-03E25A9AD667}" destId="{256A3CAA-4EF2-4BC7-832A-058B03CA54B8}" srcOrd="1" destOrd="0" presId="urn:microsoft.com/office/officeart/2005/8/layout/list1"/>
    <dgm:cxn modelId="{68E174F6-EB44-4D7D-A447-1BF650FE37E4}" type="presParOf" srcId="{A9403F7D-F6B6-462E-9229-43FD52DC257B}" destId="{2105F9A0-39BF-4ED2-9103-B18510E35530}" srcOrd="5" destOrd="0" presId="urn:microsoft.com/office/officeart/2005/8/layout/list1"/>
    <dgm:cxn modelId="{8F571236-7183-478B-BA9C-9F70F9333C7A}" type="presParOf" srcId="{A9403F7D-F6B6-462E-9229-43FD52DC257B}" destId="{84B739E7-E2CB-415B-90DE-6A7165CB343B}" srcOrd="6" destOrd="0" presId="urn:microsoft.com/office/officeart/2005/8/layout/list1"/>
    <dgm:cxn modelId="{CF7A0B90-4D0B-42AC-8048-7E2D5CF2341F}" type="presParOf" srcId="{A9403F7D-F6B6-462E-9229-43FD52DC257B}" destId="{B6324C55-8471-418E-AA00-7585D03D9219}" srcOrd="7" destOrd="0" presId="urn:microsoft.com/office/officeart/2005/8/layout/list1"/>
    <dgm:cxn modelId="{4432543D-8695-4EF4-9B3D-85D36BE59D2E}" type="presParOf" srcId="{A9403F7D-F6B6-462E-9229-43FD52DC257B}" destId="{41359CB7-F0F6-419E-A629-8A26D988C1B1}" srcOrd="8" destOrd="0" presId="urn:microsoft.com/office/officeart/2005/8/layout/list1"/>
    <dgm:cxn modelId="{5499B3A6-EED1-4437-B2BA-B0E4E4B94A68}" type="presParOf" srcId="{41359CB7-F0F6-419E-A629-8A26D988C1B1}" destId="{94748690-9889-496F-B91F-512F3F16F913}" srcOrd="0" destOrd="0" presId="urn:microsoft.com/office/officeart/2005/8/layout/list1"/>
    <dgm:cxn modelId="{88F9C5D1-2CFC-4F09-9A1A-C4DBB7D14E0C}" type="presParOf" srcId="{41359CB7-F0F6-419E-A629-8A26D988C1B1}" destId="{931DDA2D-EB80-4F4C-A58C-E837B1781277}" srcOrd="1" destOrd="0" presId="urn:microsoft.com/office/officeart/2005/8/layout/list1"/>
    <dgm:cxn modelId="{E814A004-2419-406D-8611-36E172F1E01A}" type="presParOf" srcId="{A9403F7D-F6B6-462E-9229-43FD52DC257B}" destId="{0C7AD469-ECE8-4F30-A4BF-F8A2CB37A22A}" srcOrd="9" destOrd="0" presId="urn:microsoft.com/office/officeart/2005/8/layout/list1"/>
    <dgm:cxn modelId="{13FD3840-354C-40B3-9357-3283011B90CB}" type="presParOf" srcId="{A9403F7D-F6B6-462E-9229-43FD52DC257B}" destId="{A3FBF21C-3850-4B59-BFC5-9D3D756CD471}" srcOrd="10" destOrd="0" presId="urn:microsoft.com/office/officeart/2005/8/layout/list1"/>
  </dgm:cxnLst>
  <dgm:bg/>
  <dgm:whole/>
</dgm:dataModel>
</file>

<file path=ppt/diagrams/data3.xml><?xml version="1.0" encoding="utf-8"?>
<dgm:dataModel xmlns:dgm="http://schemas.openxmlformats.org/drawingml/2006/diagram" xmlns:a="http://schemas.openxmlformats.org/drawingml/2006/main">
  <dgm:ptLst>
    <dgm:pt modelId="{8440EB2C-8AD6-4B86-98B8-1DD727E37A0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1E40CCD7-8AB4-4362-9D98-96E0800A09E6}">
      <dgm:prSet phldrT="[文本]"/>
      <dgm:spPr/>
      <dgm:t>
        <a:bodyPr/>
        <a:lstStyle/>
        <a:p>
          <a:r>
            <a:rPr lang="zh-CN" altLang="en-US" dirty="0" smtClean="0">
              <a:solidFill>
                <a:schemeClr val="bg1"/>
              </a:solidFill>
              <a:latin typeface="黑体" pitchFamily="49" charset="-122"/>
              <a:ea typeface="黑体" pitchFamily="49" charset="-122"/>
            </a:rPr>
            <a:t>微生物组</a:t>
          </a:r>
          <a:r>
            <a:rPr lang="zh-CN" altLang="en-US" dirty="0" smtClean="0">
              <a:solidFill>
                <a:schemeClr val="bg1"/>
              </a:solidFill>
              <a:latin typeface="黑体" pitchFamily="49" charset="-122"/>
              <a:ea typeface="黑体" pitchFamily="49" charset="-122"/>
            </a:rPr>
            <a:t>测序数据分析基本思路</a:t>
          </a:r>
          <a:endParaRPr lang="zh-CN" altLang="en-US" dirty="0">
            <a:solidFill>
              <a:schemeClr val="bg1"/>
            </a:solidFill>
            <a:latin typeface="黑体" pitchFamily="49" charset="-122"/>
            <a:ea typeface="黑体" pitchFamily="49" charset="-122"/>
          </a:endParaRPr>
        </a:p>
      </dgm:t>
    </dgm:pt>
    <dgm:pt modelId="{807DB70A-2267-4ABD-A884-E78CE6D80BD4}" type="parTrans" cxnId="{28C10B93-38D5-4CA0-85CA-DB0C570BBC76}">
      <dgm:prSet/>
      <dgm:spPr/>
      <dgm:t>
        <a:bodyPr/>
        <a:lstStyle/>
        <a:p>
          <a:endParaRPr lang="zh-CN" altLang="en-US">
            <a:latin typeface="黑体" pitchFamily="49" charset="-122"/>
            <a:ea typeface="黑体" pitchFamily="49" charset="-122"/>
          </a:endParaRPr>
        </a:p>
      </dgm:t>
    </dgm:pt>
    <dgm:pt modelId="{407A2F11-98A4-4F37-8446-C84B0D6953A9}" type="sibTrans" cxnId="{28C10B93-38D5-4CA0-85CA-DB0C570BBC76}">
      <dgm:prSet/>
      <dgm:spPr/>
      <dgm:t>
        <a:bodyPr/>
        <a:lstStyle/>
        <a:p>
          <a:endParaRPr lang="zh-CN" altLang="en-US">
            <a:latin typeface="黑体" pitchFamily="49" charset="-122"/>
            <a:ea typeface="黑体" pitchFamily="49" charset="-122"/>
          </a:endParaRPr>
        </a:p>
      </dgm:t>
    </dgm:pt>
    <dgm:pt modelId="{FA1C3D3F-E6DD-499A-ABAD-79B570619244}">
      <dgm:prSet phldrT="[文本]"/>
      <dgm:spPr/>
      <dgm:t>
        <a:bodyPr/>
        <a:lstStyle/>
        <a:p>
          <a:r>
            <a:rPr lang="zh-CN" altLang="en-US" dirty="0" smtClean="0">
              <a:solidFill>
                <a:srgbClr val="FF0000"/>
              </a:solidFill>
              <a:latin typeface="黑体" pitchFamily="49" charset="-122"/>
              <a:ea typeface="黑体" pitchFamily="49" charset="-122"/>
            </a:rPr>
            <a:t>微生物组</a:t>
          </a:r>
          <a:r>
            <a:rPr lang="zh-CN" altLang="en-US" dirty="0" smtClean="0">
              <a:solidFill>
                <a:srgbClr val="FF0000"/>
              </a:solidFill>
              <a:latin typeface="黑体" pitchFamily="49" charset="-122"/>
              <a:ea typeface="黑体" pitchFamily="49" charset="-122"/>
            </a:rPr>
            <a:t>分析</a:t>
          </a:r>
          <a:r>
            <a:rPr lang="zh-CN" altLang="en-US" dirty="0" smtClean="0">
              <a:solidFill>
                <a:srgbClr val="FF0000"/>
              </a:solidFill>
              <a:latin typeface="黑体" pitchFamily="49" charset="-122"/>
              <a:ea typeface="黑体" pitchFamily="49" charset="-122"/>
            </a:rPr>
            <a:t>报告关键图形解读</a:t>
          </a:r>
          <a:endParaRPr lang="zh-CN" altLang="en-US" dirty="0">
            <a:solidFill>
              <a:srgbClr val="FF0000"/>
            </a:solidFill>
            <a:latin typeface="黑体" pitchFamily="49" charset="-122"/>
            <a:ea typeface="黑体" pitchFamily="49" charset="-122"/>
          </a:endParaRPr>
        </a:p>
      </dgm:t>
    </dgm:pt>
    <dgm:pt modelId="{339A8358-596B-4A5D-AC47-214E4CBB5BFF}" type="parTrans" cxnId="{B693BBA6-D3C9-4E8B-8656-576A83D6880D}">
      <dgm:prSet/>
      <dgm:spPr/>
      <dgm:t>
        <a:bodyPr/>
        <a:lstStyle/>
        <a:p>
          <a:endParaRPr lang="zh-CN" altLang="en-US">
            <a:latin typeface="黑体" pitchFamily="49" charset="-122"/>
            <a:ea typeface="黑体" pitchFamily="49" charset="-122"/>
          </a:endParaRPr>
        </a:p>
      </dgm:t>
    </dgm:pt>
    <dgm:pt modelId="{747AE62D-E86A-4AA6-91F3-55F2390D9C3F}" type="sibTrans" cxnId="{B693BBA6-D3C9-4E8B-8656-576A83D6880D}">
      <dgm:prSet/>
      <dgm:spPr/>
      <dgm:t>
        <a:bodyPr/>
        <a:lstStyle/>
        <a:p>
          <a:endParaRPr lang="zh-CN" altLang="en-US">
            <a:latin typeface="黑体" pitchFamily="49" charset="-122"/>
            <a:ea typeface="黑体" pitchFamily="49" charset="-122"/>
          </a:endParaRPr>
        </a:p>
      </dgm:t>
    </dgm:pt>
    <dgm:pt modelId="{F77A6BCD-00FA-45E7-889B-28EEFC043563}">
      <dgm:prSet phldrT="[文本]"/>
      <dgm:spPr/>
      <dgm:t>
        <a:bodyPr/>
        <a:lstStyle/>
        <a:p>
          <a:r>
            <a:rPr lang="zh-CN" altLang="en-US" dirty="0" smtClean="0">
              <a:latin typeface="黑体" pitchFamily="49" charset="-122"/>
              <a:ea typeface="黑体" pitchFamily="49" charset="-122"/>
            </a:rPr>
            <a:t>微生物组</a:t>
          </a:r>
          <a:r>
            <a:rPr lang="zh-CN" altLang="en-US" dirty="0" smtClean="0">
              <a:latin typeface="黑体" pitchFamily="49" charset="-122"/>
              <a:ea typeface="黑体" pitchFamily="49" charset="-122"/>
            </a:rPr>
            <a:t>测序报告图形重现</a:t>
          </a:r>
          <a:endParaRPr lang="zh-CN" altLang="en-US" dirty="0">
            <a:latin typeface="黑体" pitchFamily="49" charset="-122"/>
            <a:ea typeface="黑体" pitchFamily="49" charset="-122"/>
          </a:endParaRPr>
        </a:p>
      </dgm:t>
    </dgm:pt>
    <dgm:pt modelId="{296285D1-8A51-41C7-AF48-0DF125528E31}" type="parTrans" cxnId="{BD140E02-36C4-4380-978D-41E5B2EF6BF5}">
      <dgm:prSet/>
      <dgm:spPr/>
      <dgm:t>
        <a:bodyPr/>
        <a:lstStyle/>
        <a:p>
          <a:endParaRPr lang="zh-CN" altLang="en-US">
            <a:latin typeface="黑体" pitchFamily="49" charset="-122"/>
            <a:ea typeface="黑体" pitchFamily="49" charset="-122"/>
          </a:endParaRPr>
        </a:p>
      </dgm:t>
    </dgm:pt>
    <dgm:pt modelId="{61168791-5146-4FFD-85BD-A0B7AFCA83AA}" type="sibTrans" cxnId="{BD140E02-36C4-4380-978D-41E5B2EF6BF5}">
      <dgm:prSet/>
      <dgm:spPr/>
      <dgm:t>
        <a:bodyPr/>
        <a:lstStyle/>
        <a:p>
          <a:endParaRPr lang="zh-CN" altLang="en-US">
            <a:latin typeface="黑体" pitchFamily="49" charset="-122"/>
            <a:ea typeface="黑体" pitchFamily="49" charset="-122"/>
          </a:endParaRPr>
        </a:p>
      </dgm:t>
    </dgm:pt>
    <dgm:pt modelId="{A9403F7D-F6B6-462E-9229-43FD52DC257B}" type="pres">
      <dgm:prSet presAssocID="{8440EB2C-8AD6-4B86-98B8-1DD727E37A0E}" presName="linear" presStyleCnt="0">
        <dgm:presLayoutVars>
          <dgm:dir/>
          <dgm:animLvl val="lvl"/>
          <dgm:resizeHandles val="exact"/>
        </dgm:presLayoutVars>
      </dgm:prSet>
      <dgm:spPr/>
      <dgm:t>
        <a:bodyPr/>
        <a:lstStyle/>
        <a:p>
          <a:endParaRPr lang="zh-CN" altLang="en-US"/>
        </a:p>
      </dgm:t>
    </dgm:pt>
    <dgm:pt modelId="{78DB8C9B-D75B-417B-8A4B-03BB42CF1212}" type="pres">
      <dgm:prSet presAssocID="{1E40CCD7-8AB4-4362-9D98-96E0800A09E6}" presName="parentLin" presStyleCnt="0"/>
      <dgm:spPr/>
    </dgm:pt>
    <dgm:pt modelId="{BEBEA244-BB9B-43EC-BE45-1A0A30731F13}" type="pres">
      <dgm:prSet presAssocID="{1E40CCD7-8AB4-4362-9D98-96E0800A09E6}" presName="parentLeftMargin" presStyleLbl="node1" presStyleIdx="0" presStyleCnt="3"/>
      <dgm:spPr/>
      <dgm:t>
        <a:bodyPr/>
        <a:lstStyle/>
        <a:p>
          <a:endParaRPr lang="zh-CN" altLang="en-US"/>
        </a:p>
      </dgm:t>
    </dgm:pt>
    <dgm:pt modelId="{5988C068-D343-41EC-ABD6-D9BAFCA50039}" type="pres">
      <dgm:prSet presAssocID="{1E40CCD7-8AB4-4362-9D98-96E0800A09E6}" presName="parentText" presStyleLbl="node1" presStyleIdx="0" presStyleCnt="3">
        <dgm:presLayoutVars>
          <dgm:chMax val="0"/>
          <dgm:bulletEnabled val="1"/>
        </dgm:presLayoutVars>
      </dgm:prSet>
      <dgm:spPr/>
      <dgm:t>
        <a:bodyPr/>
        <a:lstStyle/>
        <a:p>
          <a:endParaRPr lang="zh-CN" altLang="en-US"/>
        </a:p>
      </dgm:t>
    </dgm:pt>
    <dgm:pt modelId="{05911845-B983-4013-B73B-90C032C286B9}" type="pres">
      <dgm:prSet presAssocID="{1E40CCD7-8AB4-4362-9D98-96E0800A09E6}" presName="negativeSpace" presStyleCnt="0"/>
      <dgm:spPr/>
    </dgm:pt>
    <dgm:pt modelId="{798DDCF6-6A53-4725-AE61-1CFAE13197B2}" type="pres">
      <dgm:prSet presAssocID="{1E40CCD7-8AB4-4362-9D98-96E0800A09E6}" presName="childText" presStyleLbl="conFgAcc1" presStyleIdx="0" presStyleCnt="3">
        <dgm:presLayoutVars>
          <dgm:bulletEnabled val="1"/>
        </dgm:presLayoutVars>
      </dgm:prSet>
      <dgm:spPr/>
    </dgm:pt>
    <dgm:pt modelId="{447A72B3-AC23-49B6-9E4E-52DF4B00F368}" type="pres">
      <dgm:prSet presAssocID="{407A2F11-98A4-4F37-8446-C84B0D6953A9}" presName="spaceBetweenRectangles" presStyleCnt="0"/>
      <dgm:spPr/>
    </dgm:pt>
    <dgm:pt modelId="{BC7D14E8-715D-4A01-A32F-03E25A9AD667}" type="pres">
      <dgm:prSet presAssocID="{FA1C3D3F-E6DD-499A-ABAD-79B570619244}" presName="parentLin" presStyleCnt="0"/>
      <dgm:spPr/>
    </dgm:pt>
    <dgm:pt modelId="{EAC15B42-76AD-4346-A42B-FDE942D204FB}" type="pres">
      <dgm:prSet presAssocID="{FA1C3D3F-E6DD-499A-ABAD-79B570619244}" presName="parentLeftMargin" presStyleLbl="node1" presStyleIdx="0" presStyleCnt="3"/>
      <dgm:spPr/>
      <dgm:t>
        <a:bodyPr/>
        <a:lstStyle/>
        <a:p>
          <a:endParaRPr lang="zh-CN" altLang="en-US"/>
        </a:p>
      </dgm:t>
    </dgm:pt>
    <dgm:pt modelId="{256A3CAA-4EF2-4BC7-832A-058B03CA54B8}" type="pres">
      <dgm:prSet presAssocID="{FA1C3D3F-E6DD-499A-ABAD-79B570619244}" presName="parentText" presStyleLbl="node1" presStyleIdx="1" presStyleCnt="3">
        <dgm:presLayoutVars>
          <dgm:chMax val="0"/>
          <dgm:bulletEnabled val="1"/>
        </dgm:presLayoutVars>
      </dgm:prSet>
      <dgm:spPr/>
      <dgm:t>
        <a:bodyPr/>
        <a:lstStyle/>
        <a:p>
          <a:endParaRPr lang="zh-CN" altLang="en-US"/>
        </a:p>
      </dgm:t>
    </dgm:pt>
    <dgm:pt modelId="{2105F9A0-39BF-4ED2-9103-B18510E35530}" type="pres">
      <dgm:prSet presAssocID="{FA1C3D3F-E6DD-499A-ABAD-79B570619244}" presName="negativeSpace" presStyleCnt="0"/>
      <dgm:spPr/>
    </dgm:pt>
    <dgm:pt modelId="{84B739E7-E2CB-415B-90DE-6A7165CB343B}" type="pres">
      <dgm:prSet presAssocID="{FA1C3D3F-E6DD-499A-ABAD-79B570619244}" presName="childText" presStyleLbl="conFgAcc1" presStyleIdx="1" presStyleCnt="3">
        <dgm:presLayoutVars>
          <dgm:bulletEnabled val="1"/>
        </dgm:presLayoutVars>
      </dgm:prSet>
      <dgm:spPr/>
    </dgm:pt>
    <dgm:pt modelId="{B6324C55-8471-418E-AA00-7585D03D9219}" type="pres">
      <dgm:prSet presAssocID="{747AE62D-E86A-4AA6-91F3-55F2390D9C3F}" presName="spaceBetweenRectangles" presStyleCnt="0"/>
      <dgm:spPr/>
    </dgm:pt>
    <dgm:pt modelId="{41359CB7-F0F6-419E-A629-8A26D988C1B1}" type="pres">
      <dgm:prSet presAssocID="{F77A6BCD-00FA-45E7-889B-28EEFC043563}" presName="parentLin" presStyleCnt="0"/>
      <dgm:spPr/>
    </dgm:pt>
    <dgm:pt modelId="{94748690-9889-496F-B91F-512F3F16F913}" type="pres">
      <dgm:prSet presAssocID="{F77A6BCD-00FA-45E7-889B-28EEFC043563}" presName="parentLeftMargin" presStyleLbl="node1" presStyleIdx="1" presStyleCnt="3"/>
      <dgm:spPr/>
      <dgm:t>
        <a:bodyPr/>
        <a:lstStyle/>
        <a:p>
          <a:endParaRPr lang="zh-CN" altLang="en-US"/>
        </a:p>
      </dgm:t>
    </dgm:pt>
    <dgm:pt modelId="{931DDA2D-EB80-4F4C-A58C-E837B1781277}" type="pres">
      <dgm:prSet presAssocID="{F77A6BCD-00FA-45E7-889B-28EEFC043563}" presName="parentText" presStyleLbl="node1" presStyleIdx="2" presStyleCnt="3">
        <dgm:presLayoutVars>
          <dgm:chMax val="0"/>
          <dgm:bulletEnabled val="1"/>
        </dgm:presLayoutVars>
      </dgm:prSet>
      <dgm:spPr/>
      <dgm:t>
        <a:bodyPr/>
        <a:lstStyle/>
        <a:p>
          <a:endParaRPr lang="zh-CN" altLang="en-US"/>
        </a:p>
      </dgm:t>
    </dgm:pt>
    <dgm:pt modelId="{0C7AD469-ECE8-4F30-A4BF-F8A2CB37A22A}" type="pres">
      <dgm:prSet presAssocID="{F77A6BCD-00FA-45E7-889B-28EEFC043563}" presName="negativeSpace" presStyleCnt="0"/>
      <dgm:spPr/>
    </dgm:pt>
    <dgm:pt modelId="{A3FBF21C-3850-4B59-BFC5-9D3D756CD471}" type="pres">
      <dgm:prSet presAssocID="{F77A6BCD-00FA-45E7-889B-28EEFC043563}" presName="childText" presStyleLbl="conFgAcc1" presStyleIdx="2" presStyleCnt="3">
        <dgm:presLayoutVars>
          <dgm:bulletEnabled val="1"/>
        </dgm:presLayoutVars>
      </dgm:prSet>
      <dgm:spPr/>
    </dgm:pt>
  </dgm:ptLst>
  <dgm:cxnLst>
    <dgm:cxn modelId="{BD140E02-36C4-4380-978D-41E5B2EF6BF5}" srcId="{8440EB2C-8AD6-4B86-98B8-1DD727E37A0E}" destId="{F77A6BCD-00FA-45E7-889B-28EEFC043563}" srcOrd="2" destOrd="0" parTransId="{296285D1-8A51-41C7-AF48-0DF125528E31}" sibTransId="{61168791-5146-4FFD-85BD-A0B7AFCA83AA}"/>
    <dgm:cxn modelId="{B693BBA6-D3C9-4E8B-8656-576A83D6880D}" srcId="{8440EB2C-8AD6-4B86-98B8-1DD727E37A0E}" destId="{FA1C3D3F-E6DD-499A-ABAD-79B570619244}" srcOrd="1" destOrd="0" parTransId="{339A8358-596B-4A5D-AC47-214E4CBB5BFF}" sibTransId="{747AE62D-E86A-4AA6-91F3-55F2390D9C3F}"/>
    <dgm:cxn modelId="{D3CBFDFD-30DE-47DB-B9E9-A6B42B6BFDEB}" type="presOf" srcId="{FA1C3D3F-E6DD-499A-ABAD-79B570619244}" destId="{256A3CAA-4EF2-4BC7-832A-058B03CA54B8}" srcOrd="1" destOrd="0" presId="urn:microsoft.com/office/officeart/2005/8/layout/list1"/>
    <dgm:cxn modelId="{2BF4EFAC-130E-4364-9F95-6E92F14002E7}" type="presOf" srcId="{8440EB2C-8AD6-4B86-98B8-1DD727E37A0E}" destId="{A9403F7D-F6B6-462E-9229-43FD52DC257B}" srcOrd="0" destOrd="0" presId="urn:microsoft.com/office/officeart/2005/8/layout/list1"/>
    <dgm:cxn modelId="{A70373F6-CF85-453D-BFB1-26CCCF585204}" type="presOf" srcId="{1E40CCD7-8AB4-4362-9D98-96E0800A09E6}" destId="{5988C068-D343-41EC-ABD6-D9BAFCA50039}" srcOrd="1" destOrd="0" presId="urn:microsoft.com/office/officeart/2005/8/layout/list1"/>
    <dgm:cxn modelId="{3113AFDF-FC41-4B88-98AE-2D9158D89CF1}" type="presOf" srcId="{F77A6BCD-00FA-45E7-889B-28EEFC043563}" destId="{931DDA2D-EB80-4F4C-A58C-E837B1781277}" srcOrd="1" destOrd="0" presId="urn:microsoft.com/office/officeart/2005/8/layout/list1"/>
    <dgm:cxn modelId="{28C10B93-38D5-4CA0-85CA-DB0C570BBC76}" srcId="{8440EB2C-8AD6-4B86-98B8-1DD727E37A0E}" destId="{1E40CCD7-8AB4-4362-9D98-96E0800A09E6}" srcOrd="0" destOrd="0" parTransId="{807DB70A-2267-4ABD-A884-E78CE6D80BD4}" sibTransId="{407A2F11-98A4-4F37-8446-C84B0D6953A9}"/>
    <dgm:cxn modelId="{DDB22BEE-2008-447A-980A-4ACC080E9D4B}" type="presOf" srcId="{FA1C3D3F-E6DD-499A-ABAD-79B570619244}" destId="{EAC15B42-76AD-4346-A42B-FDE942D204FB}" srcOrd="0" destOrd="0" presId="urn:microsoft.com/office/officeart/2005/8/layout/list1"/>
    <dgm:cxn modelId="{8D74E033-85E5-458C-97DE-357B01E433CE}" type="presOf" srcId="{F77A6BCD-00FA-45E7-889B-28EEFC043563}" destId="{94748690-9889-496F-B91F-512F3F16F913}" srcOrd="0" destOrd="0" presId="urn:microsoft.com/office/officeart/2005/8/layout/list1"/>
    <dgm:cxn modelId="{7D960580-271E-4A4C-98DD-64672D9626C4}" type="presOf" srcId="{1E40CCD7-8AB4-4362-9D98-96E0800A09E6}" destId="{BEBEA244-BB9B-43EC-BE45-1A0A30731F13}" srcOrd="0" destOrd="0" presId="urn:microsoft.com/office/officeart/2005/8/layout/list1"/>
    <dgm:cxn modelId="{BD8D4482-677E-4B8C-841F-42366B8CDFAA}" type="presParOf" srcId="{A9403F7D-F6B6-462E-9229-43FD52DC257B}" destId="{78DB8C9B-D75B-417B-8A4B-03BB42CF1212}" srcOrd="0" destOrd="0" presId="urn:microsoft.com/office/officeart/2005/8/layout/list1"/>
    <dgm:cxn modelId="{DC70CA7B-EDEE-44F6-A8B7-3E9E0DF13016}" type="presParOf" srcId="{78DB8C9B-D75B-417B-8A4B-03BB42CF1212}" destId="{BEBEA244-BB9B-43EC-BE45-1A0A30731F13}" srcOrd="0" destOrd="0" presId="urn:microsoft.com/office/officeart/2005/8/layout/list1"/>
    <dgm:cxn modelId="{337D4DD7-0122-4371-BEE0-5AF1A2F89BA0}" type="presParOf" srcId="{78DB8C9B-D75B-417B-8A4B-03BB42CF1212}" destId="{5988C068-D343-41EC-ABD6-D9BAFCA50039}" srcOrd="1" destOrd="0" presId="urn:microsoft.com/office/officeart/2005/8/layout/list1"/>
    <dgm:cxn modelId="{EC7CFAB5-9A1F-43B2-93F4-3AFEAAFCB951}" type="presParOf" srcId="{A9403F7D-F6B6-462E-9229-43FD52DC257B}" destId="{05911845-B983-4013-B73B-90C032C286B9}" srcOrd="1" destOrd="0" presId="urn:microsoft.com/office/officeart/2005/8/layout/list1"/>
    <dgm:cxn modelId="{4B735472-A29A-4DFB-A324-679BAE0E96D6}" type="presParOf" srcId="{A9403F7D-F6B6-462E-9229-43FD52DC257B}" destId="{798DDCF6-6A53-4725-AE61-1CFAE13197B2}" srcOrd="2" destOrd="0" presId="urn:microsoft.com/office/officeart/2005/8/layout/list1"/>
    <dgm:cxn modelId="{75570E28-7858-480A-BAA1-6358DCBF837C}" type="presParOf" srcId="{A9403F7D-F6B6-462E-9229-43FD52DC257B}" destId="{447A72B3-AC23-49B6-9E4E-52DF4B00F368}" srcOrd="3" destOrd="0" presId="urn:microsoft.com/office/officeart/2005/8/layout/list1"/>
    <dgm:cxn modelId="{AB9BB353-9CA6-44F7-A153-4EEC31D22224}" type="presParOf" srcId="{A9403F7D-F6B6-462E-9229-43FD52DC257B}" destId="{BC7D14E8-715D-4A01-A32F-03E25A9AD667}" srcOrd="4" destOrd="0" presId="urn:microsoft.com/office/officeart/2005/8/layout/list1"/>
    <dgm:cxn modelId="{6682C9C8-31D4-4910-B00B-4295798CA751}" type="presParOf" srcId="{BC7D14E8-715D-4A01-A32F-03E25A9AD667}" destId="{EAC15B42-76AD-4346-A42B-FDE942D204FB}" srcOrd="0" destOrd="0" presId="urn:microsoft.com/office/officeart/2005/8/layout/list1"/>
    <dgm:cxn modelId="{13DDFE8E-0F7C-4B40-BDD8-248F8750FA48}" type="presParOf" srcId="{BC7D14E8-715D-4A01-A32F-03E25A9AD667}" destId="{256A3CAA-4EF2-4BC7-832A-058B03CA54B8}" srcOrd="1" destOrd="0" presId="urn:microsoft.com/office/officeart/2005/8/layout/list1"/>
    <dgm:cxn modelId="{BF2424CA-5EB6-4986-99A8-46ED9E22FC2D}" type="presParOf" srcId="{A9403F7D-F6B6-462E-9229-43FD52DC257B}" destId="{2105F9A0-39BF-4ED2-9103-B18510E35530}" srcOrd="5" destOrd="0" presId="urn:microsoft.com/office/officeart/2005/8/layout/list1"/>
    <dgm:cxn modelId="{BE30E00E-D83C-4B71-AC3C-1DC09754F9D5}" type="presParOf" srcId="{A9403F7D-F6B6-462E-9229-43FD52DC257B}" destId="{84B739E7-E2CB-415B-90DE-6A7165CB343B}" srcOrd="6" destOrd="0" presId="urn:microsoft.com/office/officeart/2005/8/layout/list1"/>
    <dgm:cxn modelId="{15533079-98DD-4FE1-9265-568EFBF15A31}" type="presParOf" srcId="{A9403F7D-F6B6-462E-9229-43FD52DC257B}" destId="{B6324C55-8471-418E-AA00-7585D03D9219}" srcOrd="7" destOrd="0" presId="urn:microsoft.com/office/officeart/2005/8/layout/list1"/>
    <dgm:cxn modelId="{6C777C51-546F-43C6-A407-C89E2F0A6994}" type="presParOf" srcId="{A9403F7D-F6B6-462E-9229-43FD52DC257B}" destId="{41359CB7-F0F6-419E-A629-8A26D988C1B1}" srcOrd="8" destOrd="0" presId="urn:microsoft.com/office/officeart/2005/8/layout/list1"/>
    <dgm:cxn modelId="{8CFB2D22-EC57-4D8C-B27C-7C92C4FAF409}" type="presParOf" srcId="{41359CB7-F0F6-419E-A629-8A26D988C1B1}" destId="{94748690-9889-496F-B91F-512F3F16F913}" srcOrd="0" destOrd="0" presId="urn:microsoft.com/office/officeart/2005/8/layout/list1"/>
    <dgm:cxn modelId="{26EB316F-CBD3-481D-92B2-7BF2B7B1CCC7}" type="presParOf" srcId="{41359CB7-F0F6-419E-A629-8A26D988C1B1}" destId="{931DDA2D-EB80-4F4C-A58C-E837B1781277}" srcOrd="1" destOrd="0" presId="urn:microsoft.com/office/officeart/2005/8/layout/list1"/>
    <dgm:cxn modelId="{2454EBBE-814D-417E-A068-28BDB8A6348D}" type="presParOf" srcId="{A9403F7D-F6B6-462E-9229-43FD52DC257B}" destId="{0C7AD469-ECE8-4F30-A4BF-F8A2CB37A22A}" srcOrd="9" destOrd="0" presId="urn:microsoft.com/office/officeart/2005/8/layout/list1"/>
    <dgm:cxn modelId="{F756C0A9-4DFA-4ACA-855F-FEF6CDFFF67D}" type="presParOf" srcId="{A9403F7D-F6B6-462E-9229-43FD52DC257B}" destId="{A3FBF21C-3850-4B59-BFC5-9D3D756CD471}" srcOrd="10" destOrd="0" presId="urn:microsoft.com/office/officeart/2005/8/layout/list1"/>
  </dgm:cxnLst>
  <dgm:bg/>
  <dgm:whole/>
</dgm:dataModel>
</file>

<file path=ppt/diagrams/data4.xml><?xml version="1.0" encoding="utf-8"?>
<dgm:dataModel xmlns:dgm="http://schemas.openxmlformats.org/drawingml/2006/diagram" xmlns:a="http://schemas.openxmlformats.org/drawingml/2006/main">
  <dgm:ptLst>
    <dgm:pt modelId="{8440EB2C-8AD6-4B86-98B8-1DD727E37A0E}"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1E40CCD7-8AB4-4362-9D98-96E0800A09E6}">
      <dgm:prSet phldrT="[文本]"/>
      <dgm:spPr/>
      <dgm:t>
        <a:bodyPr/>
        <a:lstStyle/>
        <a:p>
          <a:r>
            <a:rPr lang="zh-CN" altLang="en-US" dirty="0" smtClean="0">
              <a:solidFill>
                <a:schemeClr val="bg1"/>
              </a:solidFill>
              <a:latin typeface="黑体" pitchFamily="49" charset="-122"/>
              <a:ea typeface="黑体" pitchFamily="49" charset="-122"/>
            </a:rPr>
            <a:t>微生物组</a:t>
          </a:r>
          <a:r>
            <a:rPr lang="zh-CN" altLang="en-US" dirty="0" smtClean="0">
              <a:solidFill>
                <a:schemeClr val="bg1"/>
              </a:solidFill>
              <a:latin typeface="黑体" pitchFamily="49" charset="-122"/>
              <a:ea typeface="黑体" pitchFamily="49" charset="-122"/>
            </a:rPr>
            <a:t>测序数据分析基本思路</a:t>
          </a:r>
          <a:endParaRPr lang="zh-CN" altLang="en-US" dirty="0">
            <a:solidFill>
              <a:schemeClr val="bg1"/>
            </a:solidFill>
            <a:latin typeface="黑体" pitchFamily="49" charset="-122"/>
            <a:ea typeface="黑体" pitchFamily="49" charset="-122"/>
          </a:endParaRPr>
        </a:p>
      </dgm:t>
    </dgm:pt>
    <dgm:pt modelId="{807DB70A-2267-4ABD-A884-E78CE6D80BD4}" type="parTrans" cxnId="{28C10B93-38D5-4CA0-85CA-DB0C570BBC76}">
      <dgm:prSet/>
      <dgm:spPr/>
      <dgm:t>
        <a:bodyPr/>
        <a:lstStyle/>
        <a:p>
          <a:endParaRPr lang="zh-CN" altLang="en-US">
            <a:latin typeface="黑体" pitchFamily="49" charset="-122"/>
            <a:ea typeface="黑体" pitchFamily="49" charset="-122"/>
          </a:endParaRPr>
        </a:p>
      </dgm:t>
    </dgm:pt>
    <dgm:pt modelId="{407A2F11-98A4-4F37-8446-C84B0D6953A9}" type="sibTrans" cxnId="{28C10B93-38D5-4CA0-85CA-DB0C570BBC76}">
      <dgm:prSet/>
      <dgm:spPr/>
      <dgm:t>
        <a:bodyPr/>
        <a:lstStyle/>
        <a:p>
          <a:endParaRPr lang="zh-CN" altLang="en-US">
            <a:latin typeface="黑体" pitchFamily="49" charset="-122"/>
            <a:ea typeface="黑体" pitchFamily="49" charset="-122"/>
          </a:endParaRPr>
        </a:p>
      </dgm:t>
    </dgm:pt>
    <dgm:pt modelId="{FA1C3D3F-E6DD-499A-ABAD-79B570619244}">
      <dgm:prSet phldrT="[文本]"/>
      <dgm:spPr/>
      <dgm:t>
        <a:bodyPr/>
        <a:lstStyle/>
        <a:p>
          <a:r>
            <a:rPr lang="zh-CN" altLang="en-US" dirty="0" smtClean="0">
              <a:solidFill>
                <a:schemeClr val="bg1"/>
              </a:solidFill>
              <a:latin typeface="黑体" pitchFamily="49" charset="-122"/>
              <a:ea typeface="黑体" pitchFamily="49" charset="-122"/>
            </a:rPr>
            <a:t>微生物组</a:t>
          </a:r>
          <a:r>
            <a:rPr lang="zh-CN" altLang="en-US" dirty="0" smtClean="0">
              <a:solidFill>
                <a:schemeClr val="bg1"/>
              </a:solidFill>
              <a:latin typeface="黑体" pitchFamily="49" charset="-122"/>
              <a:ea typeface="黑体" pitchFamily="49" charset="-122"/>
            </a:rPr>
            <a:t>分析</a:t>
          </a:r>
          <a:r>
            <a:rPr lang="zh-CN" altLang="en-US" dirty="0" smtClean="0">
              <a:solidFill>
                <a:schemeClr val="bg1"/>
              </a:solidFill>
              <a:latin typeface="黑体" pitchFamily="49" charset="-122"/>
              <a:ea typeface="黑体" pitchFamily="49" charset="-122"/>
            </a:rPr>
            <a:t>报告关键图形解读</a:t>
          </a:r>
          <a:endParaRPr lang="zh-CN" altLang="en-US" dirty="0">
            <a:solidFill>
              <a:schemeClr val="bg1"/>
            </a:solidFill>
            <a:latin typeface="黑体" pitchFamily="49" charset="-122"/>
            <a:ea typeface="黑体" pitchFamily="49" charset="-122"/>
          </a:endParaRPr>
        </a:p>
      </dgm:t>
    </dgm:pt>
    <dgm:pt modelId="{339A8358-596B-4A5D-AC47-214E4CBB5BFF}" type="parTrans" cxnId="{B693BBA6-D3C9-4E8B-8656-576A83D6880D}">
      <dgm:prSet/>
      <dgm:spPr/>
      <dgm:t>
        <a:bodyPr/>
        <a:lstStyle/>
        <a:p>
          <a:endParaRPr lang="zh-CN" altLang="en-US">
            <a:latin typeface="黑体" pitchFamily="49" charset="-122"/>
            <a:ea typeface="黑体" pitchFamily="49" charset="-122"/>
          </a:endParaRPr>
        </a:p>
      </dgm:t>
    </dgm:pt>
    <dgm:pt modelId="{747AE62D-E86A-4AA6-91F3-55F2390D9C3F}" type="sibTrans" cxnId="{B693BBA6-D3C9-4E8B-8656-576A83D6880D}">
      <dgm:prSet/>
      <dgm:spPr/>
      <dgm:t>
        <a:bodyPr/>
        <a:lstStyle/>
        <a:p>
          <a:endParaRPr lang="zh-CN" altLang="en-US">
            <a:latin typeface="黑体" pitchFamily="49" charset="-122"/>
            <a:ea typeface="黑体" pitchFamily="49" charset="-122"/>
          </a:endParaRPr>
        </a:p>
      </dgm:t>
    </dgm:pt>
    <dgm:pt modelId="{F77A6BCD-00FA-45E7-889B-28EEFC043563}">
      <dgm:prSet phldrT="[文本]"/>
      <dgm:spPr/>
      <dgm:t>
        <a:bodyPr/>
        <a:lstStyle/>
        <a:p>
          <a:r>
            <a:rPr lang="zh-CN" altLang="en-US" dirty="0" smtClean="0">
              <a:solidFill>
                <a:srgbClr val="C00000"/>
              </a:solidFill>
              <a:latin typeface="黑体" pitchFamily="49" charset="-122"/>
              <a:ea typeface="黑体" pitchFamily="49" charset="-122"/>
            </a:rPr>
            <a:t>微生物组</a:t>
          </a:r>
          <a:r>
            <a:rPr lang="zh-CN" altLang="en-US" dirty="0" smtClean="0">
              <a:solidFill>
                <a:srgbClr val="C00000"/>
              </a:solidFill>
              <a:latin typeface="黑体" pitchFamily="49" charset="-122"/>
              <a:ea typeface="黑体" pitchFamily="49" charset="-122"/>
            </a:rPr>
            <a:t>测序报告图形重现</a:t>
          </a:r>
          <a:endParaRPr lang="zh-CN" altLang="en-US" dirty="0">
            <a:solidFill>
              <a:srgbClr val="C00000"/>
            </a:solidFill>
            <a:latin typeface="黑体" pitchFamily="49" charset="-122"/>
            <a:ea typeface="黑体" pitchFamily="49" charset="-122"/>
          </a:endParaRPr>
        </a:p>
      </dgm:t>
    </dgm:pt>
    <dgm:pt modelId="{296285D1-8A51-41C7-AF48-0DF125528E31}" type="parTrans" cxnId="{BD140E02-36C4-4380-978D-41E5B2EF6BF5}">
      <dgm:prSet/>
      <dgm:spPr/>
      <dgm:t>
        <a:bodyPr/>
        <a:lstStyle/>
        <a:p>
          <a:endParaRPr lang="zh-CN" altLang="en-US">
            <a:latin typeface="黑体" pitchFamily="49" charset="-122"/>
            <a:ea typeface="黑体" pitchFamily="49" charset="-122"/>
          </a:endParaRPr>
        </a:p>
      </dgm:t>
    </dgm:pt>
    <dgm:pt modelId="{61168791-5146-4FFD-85BD-A0B7AFCA83AA}" type="sibTrans" cxnId="{BD140E02-36C4-4380-978D-41E5B2EF6BF5}">
      <dgm:prSet/>
      <dgm:spPr/>
      <dgm:t>
        <a:bodyPr/>
        <a:lstStyle/>
        <a:p>
          <a:endParaRPr lang="zh-CN" altLang="en-US">
            <a:latin typeface="黑体" pitchFamily="49" charset="-122"/>
            <a:ea typeface="黑体" pitchFamily="49" charset="-122"/>
          </a:endParaRPr>
        </a:p>
      </dgm:t>
    </dgm:pt>
    <dgm:pt modelId="{A9403F7D-F6B6-462E-9229-43FD52DC257B}" type="pres">
      <dgm:prSet presAssocID="{8440EB2C-8AD6-4B86-98B8-1DD727E37A0E}" presName="linear" presStyleCnt="0">
        <dgm:presLayoutVars>
          <dgm:dir/>
          <dgm:animLvl val="lvl"/>
          <dgm:resizeHandles val="exact"/>
        </dgm:presLayoutVars>
      </dgm:prSet>
      <dgm:spPr/>
      <dgm:t>
        <a:bodyPr/>
        <a:lstStyle/>
        <a:p>
          <a:endParaRPr lang="zh-CN" altLang="en-US"/>
        </a:p>
      </dgm:t>
    </dgm:pt>
    <dgm:pt modelId="{78DB8C9B-D75B-417B-8A4B-03BB42CF1212}" type="pres">
      <dgm:prSet presAssocID="{1E40CCD7-8AB4-4362-9D98-96E0800A09E6}" presName="parentLin" presStyleCnt="0"/>
      <dgm:spPr/>
    </dgm:pt>
    <dgm:pt modelId="{BEBEA244-BB9B-43EC-BE45-1A0A30731F13}" type="pres">
      <dgm:prSet presAssocID="{1E40CCD7-8AB4-4362-9D98-96E0800A09E6}" presName="parentLeftMargin" presStyleLbl="node1" presStyleIdx="0" presStyleCnt="3"/>
      <dgm:spPr/>
      <dgm:t>
        <a:bodyPr/>
        <a:lstStyle/>
        <a:p>
          <a:endParaRPr lang="zh-CN" altLang="en-US"/>
        </a:p>
      </dgm:t>
    </dgm:pt>
    <dgm:pt modelId="{5988C068-D343-41EC-ABD6-D9BAFCA50039}" type="pres">
      <dgm:prSet presAssocID="{1E40CCD7-8AB4-4362-9D98-96E0800A09E6}" presName="parentText" presStyleLbl="node1" presStyleIdx="0" presStyleCnt="3">
        <dgm:presLayoutVars>
          <dgm:chMax val="0"/>
          <dgm:bulletEnabled val="1"/>
        </dgm:presLayoutVars>
      </dgm:prSet>
      <dgm:spPr/>
      <dgm:t>
        <a:bodyPr/>
        <a:lstStyle/>
        <a:p>
          <a:endParaRPr lang="zh-CN" altLang="en-US"/>
        </a:p>
      </dgm:t>
    </dgm:pt>
    <dgm:pt modelId="{05911845-B983-4013-B73B-90C032C286B9}" type="pres">
      <dgm:prSet presAssocID="{1E40CCD7-8AB4-4362-9D98-96E0800A09E6}" presName="negativeSpace" presStyleCnt="0"/>
      <dgm:spPr/>
    </dgm:pt>
    <dgm:pt modelId="{798DDCF6-6A53-4725-AE61-1CFAE13197B2}" type="pres">
      <dgm:prSet presAssocID="{1E40CCD7-8AB4-4362-9D98-96E0800A09E6}" presName="childText" presStyleLbl="conFgAcc1" presStyleIdx="0" presStyleCnt="3">
        <dgm:presLayoutVars>
          <dgm:bulletEnabled val="1"/>
        </dgm:presLayoutVars>
      </dgm:prSet>
      <dgm:spPr/>
    </dgm:pt>
    <dgm:pt modelId="{447A72B3-AC23-49B6-9E4E-52DF4B00F368}" type="pres">
      <dgm:prSet presAssocID="{407A2F11-98A4-4F37-8446-C84B0D6953A9}" presName="spaceBetweenRectangles" presStyleCnt="0"/>
      <dgm:spPr/>
    </dgm:pt>
    <dgm:pt modelId="{BC7D14E8-715D-4A01-A32F-03E25A9AD667}" type="pres">
      <dgm:prSet presAssocID="{FA1C3D3F-E6DD-499A-ABAD-79B570619244}" presName="parentLin" presStyleCnt="0"/>
      <dgm:spPr/>
    </dgm:pt>
    <dgm:pt modelId="{EAC15B42-76AD-4346-A42B-FDE942D204FB}" type="pres">
      <dgm:prSet presAssocID="{FA1C3D3F-E6DD-499A-ABAD-79B570619244}" presName="parentLeftMargin" presStyleLbl="node1" presStyleIdx="0" presStyleCnt="3"/>
      <dgm:spPr/>
      <dgm:t>
        <a:bodyPr/>
        <a:lstStyle/>
        <a:p>
          <a:endParaRPr lang="zh-CN" altLang="en-US"/>
        </a:p>
      </dgm:t>
    </dgm:pt>
    <dgm:pt modelId="{256A3CAA-4EF2-4BC7-832A-058B03CA54B8}" type="pres">
      <dgm:prSet presAssocID="{FA1C3D3F-E6DD-499A-ABAD-79B570619244}" presName="parentText" presStyleLbl="node1" presStyleIdx="1" presStyleCnt="3">
        <dgm:presLayoutVars>
          <dgm:chMax val="0"/>
          <dgm:bulletEnabled val="1"/>
        </dgm:presLayoutVars>
      </dgm:prSet>
      <dgm:spPr/>
      <dgm:t>
        <a:bodyPr/>
        <a:lstStyle/>
        <a:p>
          <a:endParaRPr lang="zh-CN" altLang="en-US"/>
        </a:p>
      </dgm:t>
    </dgm:pt>
    <dgm:pt modelId="{2105F9A0-39BF-4ED2-9103-B18510E35530}" type="pres">
      <dgm:prSet presAssocID="{FA1C3D3F-E6DD-499A-ABAD-79B570619244}" presName="negativeSpace" presStyleCnt="0"/>
      <dgm:spPr/>
    </dgm:pt>
    <dgm:pt modelId="{84B739E7-E2CB-415B-90DE-6A7165CB343B}" type="pres">
      <dgm:prSet presAssocID="{FA1C3D3F-E6DD-499A-ABAD-79B570619244}" presName="childText" presStyleLbl="conFgAcc1" presStyleIdx="1" presStyleCnt="3">
        <dgm:presLayoutVars>
          <dgm:bulletEnabled val="1"/>
        </dgm:presLayoutVars>
      </dgm:prSet>
      <dgm:spPr/>
    </dgm:pt>
    <dgm:pt modelId="{B6324C55-8471-418E-AA00-7585D03D9219}" type="pres">
      <dgm:prSet presAssocID="{747AE62D-E86A-4AA6-91F3-55F2390D9C3F}" presName="spaceBetweenRectangles" presStyleCnt="0"/>
      <dgm:spPr/>
    </dgm:pt>
    <dgm:pt modelId="{41359CB7-F0F6-419E-A629-8A26D988C1B1}" type="pres">
      <dgm:prSet presAssocID="{F77A6BCD-00FA-45E7-889B-28EEFC043563}" presName="parentLin" presStyleCnt="0"/>
      <dgm:spPr/>
    </dgm:pt>
    <dgm:pt modelId="{94748690-9889-496F-B91F-512F3F16F913}" type="pres">
      <dgm:prSet presAssocID="{F77A6BCD-00FA-45E7-889B-28EEFC043563}" presName="parentLeftMargin" presStyleLbl="node1" presStyleIdx="1" presStyleCnt="3"/>
      <dgm:spPr/>
      <dgm:t>
        <a:bodyPr/>
        <a:lstStyle/>
        <a:p>
          <a:endParaRPr lang="zh-CN" altLang="en-US"/>
        </a:p>
      </dgm:t>
    </dgm:pt>
    <dgm:pt modelId="{931DDA2D-EB80-4F4C-A58C-E837B1781277}" type="pres">
      <dgm:prSet presAssocID="{F77A6BCD-00FA-45E7-889B-28EEFC043563}" presName="parentText" presStyleLbl="node1" presStyleIdx="2" presStyleCnt="3">
        <dgm:presLayoutVars>
          <dgm:chMax val="0"/>
          <dgm:bulletEnabled val="1"/>
        </dgm:presLayoutVars>
      </dgm:prSet>
      <dgm:spPr/>
      <dgm:t>
        <a:bodyPr/>
        <a:lstStyle/>
        <a:p>
          <a:endParaRPr lang="zh-CN" altLang="en-US"/>
        </a:p>
      </dgm:t>
    </dgm:pt>
    <dgm:pt modelId="{0C7AD469-ECE8-4F30-A4BF-F8A2CB37A22A}" type="pres">
      <dgm:prSet presAssocID="{F77A6BCD-00FA-45E7-889B-28EEFC043563}" presName="negativeSpace" presStyleCnt="0"/>
      <dgm:spPr/>
    </dgm:pt>
    <dgm:pt modelId="{A3FBF21C-3850-4B59-BFC5-9D3D756CD471}" type="pres">
      <dgm:prSet presAssocID="{F77A6BCD-00FA-45E7-889B-28EEFC043563}" presName="childText" presStyleLbl="conFgAcc1" presStyleIdx="2" presStyleCnt="3">
        <dgm:presLayoutVars>
          <dgm:bulletEnabled val="1"/>
        </dgm:presLayoutVars>
      </dgm:prSet>
      <dgm:spPr/>
    </dgm:pt>
  </dgm:ptLst>
  <dgm:cxnLst>
    <dgm:cxn modelId="{641BD288-4652-47E4-BF89-B50E73EED968}" type="presOf" srcId="{8440EB2C-8AD6-4B86-98B8-1DD727E37A0E}" destId="{A9403F7D-F6B6-462E-9229-43FD52DC257B}" srcOrd="0" destOrd="0" presId="urn:microsoft.com/office/officeart/2005/8/layout/list1"/>
    <dgm:cxn modelId="{28C10B93-38D5-4CA0-85CA-DB0C570BBC76}" srcId="{8440EB2C-8AD6-4B86-98B8-1DD727E37A0E}" destId="{1E40CCD7-8AB4-4362-9D98-96E0800A09E6}" srcOrd="0" destOrd="0" parTransId="{807DB70A-2267-4ABD-A884-E78CE6D80BD4}" sibTransId="{407A2F11-98A4-4F37-8446-C84B0D6953A9}"/>
    <dgm:cxn modelId="{BD140E02-36C4-4380-978D-41E5B2EF6BF5}" srcId="{8440EB2C-8AD6-4B86-98B8-1DD727E37A0E}" destId="{F77A6BCD-00FA-45E7-889B-28EEFC043563}" srcOrd="2" destOrd="0" parTransId="{296285D1-8A51-41C7-AF48-0DF125528E31}" sibTransId="{61168791-5146-4FFD-85BD-A0B7AFCA83AA}"/>
    <dgm:cxn modelId="{60AF8F40-65FD-4DD1-9122-9C08DB304263}" type="presOf" srcId="{1E40CCD7-8AB4-4362-9D98-96E0800A09E6}" destId="{BEBEA244-BB9B-43EC-BE45-1A0A30731F13}" srcOrd="0" destOrd="0" presId="urn:microsoft.com/office/officeart/2005/8/layout/list1"/>
    <dgm:cxn modelId="{B015258B-A7B9-4D7D-B50C-C4BBFA63D6E1}" type="presOf" srcId="{1E40CCD7-8AB4-4362-9D98-96E0800A09E6}" destId="{5988C068-D343-41EC-ABD6-D9BAFCA50039}" srcOrd="1" destOrd="0" presId="urn:microsoft.com/office/officeart/2005/8/layout/list1"/>
    <dgm:cxn modelId="{220BB992-BEF1-4779-9DF5-893B4990AA6B}" type="presOf" srcId="{F77A6BCD-00FA-45E7-889B-28EEFC043563}" destId="{94748690-9889-496F-B91F-512F3F16F913}" srcOrd="0" destOrd="0" presId="urn:microsoft.com/office/officeart/2005/8/layout/list1"/>
    <dgm:cxn modelId="{6A7681A8-1609-4DE6-808E-DE69BBF76A14}" type="presOf" srcId="{F77A6BCD-00FA-45E7-889B-28EEFC043563}" destId="{931DDA2D-EB80-4F4C-A58C-E837B1781277}" srcOrd="1" destOrd="0" presId="urn:microsoft.com/office/officeart/2005/8/layout/list1"/>
    <dgm:cxn modelId="{B693BBA6-D3C9-4E8B-8656-576A83D6880D}" srcId="{8440EB2C-8AD6-4B86-98B8-1DD727E37A0E}" destId="{FA1C3D3F-E6DD-499A-ABAD-79B570619244}" srcOrd="1" destOrd="0" parTransId="{339A8358-596B-4A5D-AC47-214E4CBB5BFF}" sibTransId="{747AE62D-E86A-4AA6-91F3-55F2390D9C3F}"/>
    <dgm:cxn modelId="{793C4872-1E08-49B9-BA97-5AE0C6553CFC}" type="presOf" srcId="{FA1C3D3F-E6DD-499A-ABAD-79B570619244}" destId="{256A3CAA-4EF2-4BC7-832A-058B03CA54B8}" srcOrd="1" destOrd="0" presId="urn:microsoft.com/office/officeart/2005/8/layout/list1"/>
    <dgm:cxn modelId="{55F1CA22-B587-4C8C-97D1-1E5F146158E1}" type="presOf" srcId="{FA1C3D3F-E6DD-499A-ABAD-79B570619244}" destId="{EAC15B42-76AD-4346-A42B-FDE942D204FB}" srcOrd="0" destOrd="0" presId="urn:microsoft.com/office/officeart/2005/8/layout/list1"/>
    <dgm:cxn modelId="{283554C6-B6FE-435B-B894-ECB1AFC9D3A8}" type="presParOf" srcId="{A9403F7D-F6B6-462E-9229-43FD52DC257B}" destId="{78DB8C9B-D75B-417B-8A4B-03BB42CF1212}" srcOrd="0" destOrd="0" presId="urn:microsoft.com/office/officeart/2005/8/layout/list1"/>
    <dgm:cxn modelId="{CE231A73-0BC9-4820-8BEA-374433062316}" type="presParOf" srcId="{78DB8C9B-D75B-417B-8A4B-03BB42CF1212}" destId="{BEBEA244-BB9B-43EC-BE45-1A0A30731F13}" srcOrd="0" destOrd="0" presId="urn:microsoft.com/office/officeart/2005/8/layout/list1"/>
    <dgm:cxn modelId="{FD1AE1DA-C441-4128-82E2-40048D60515F}" type="presParOf" srcId="{78DB8C9B-D75B-417B-8A4B-03BB42CF1212}" destId="{5988C068-D343-41EC-ABD6-D9BAFCA50039}" srcOrd="1" destOrd="0" presId="urn:microsoft.com/office/officeart/2005/8/layout/list1"/>
    <dgm:cxn modelId="{D74A419D-D8C5-4A3D-92C3-A41D988EECB7}" type="presParOf" srcId="{A9403F7D-F6B6-462E-9229-43FD52DC257B}" destId="{05911845-B983-4013-B73B-90C032C286B9}" srcOrd="1" destOrd="0" presId="urn:microsoft.com/office/officeart/2005/8/layout/list1"/>
    <dgm:cxn modelId="{7EB73CBD-2259-42BF-B54E-5A55F48E3D3C}" type="presParOf" srcId="{A9403F7D-F6B6-462E-9229-43FD52DC257B}" destId="{798DDCF6-6A53-4725-AE61-1CFAE13197B2}" srcOrd="2" destOrd="0" presId="urn:microsoft.com/office/officeart/2005/8/layout/list1"/>
    <dgm:cxn modelId="{F02EC675-0F5E-446E-9FD9-C9C5D8729A66}" type="presParOf" srcId="{A9403F7D-F6B6-462E-9229-43FD52DC257B}" destId="{447A72B3-AC23-49B6-9E4E-52DF4B00F368}" srcOrd="3" destOrd="0" presId="urn:microsoft.com/office/officeart/2005/8/layout/list1"/>
    <dgm:cxn modelId="{94836157-61DF-43DA-BE6B-C19292B0C6F5}" type="presParOf" srcId="{A9403F7D-F6B6-462E-9229-43FD52DC257B}" destId="{BC7D14E8-715D-4A01-A32F-03E25A9AD667}" srcOrd="4" destOrd="0" presId="urn:microsoft.com/office/officeart/2005/8/layout/list1"/>
    <dgm:cxn modelId="{E2F054AD-1EBD-4314-846A-C593BBD157E1}" type="presParOf" srcId="{BC7D14E8-715D-4A01-A32F-03E25A9AD667}" destId="{EAC15B42-76AD-4346-A42B-FDE942D204FB}" srcOrd="0" destOrd="0" presId="urn:microsoft.com/office/officeart/2005/8/layout/list1"/>
    <dgm:cxn modelId="{7A2A8CF1-0BA5-410B-AA8F-1397A28F17BD}" type="presParOf" srcId="{BC7D14E8-715D-4A01-A32F-03E25A9AD667}" destId="{256A3CAA-4EF2-4BC7-832A-058B03CA54B8}" srcOrd="1" destOrd="0" presId="urn:microsoft.com/office/officeart/2005/8/layout/list1"/>
    <dgm:cxn modelId="{C2C09DB4-2676-474B-9E36-1C20D41BEA1A}" type="presParOf" srcId="{A9403F7D-F6B6-462E-9229-43FD52DC257B}" destId="{2105F9A0-39BF-4ED2-9103-B18510E35530}" srcOrd="5" destOrd="0" presId="urn:microsoft.com/office/officeart/2005/8/layout/list1"/>
    <dgm:cxn modelId="{7D84C9BE-3CD6-474B-B030-CF92482548FB}" type="presParOf" srcId="{A9403F7D-F6B6-462E-9229-43FD52DC257B}" destId="{84B739E7-E2CB-415B-90DE-6A7165CB343B}" srcOrd="6" destOrd="0" presId="urn:microsoft.com/office/officeart/2005/8/layout/list1"/>
    <dgm:cxn modelId="{2559D6EE-50C6-4457-8E5D-9B6E07584AAB}" type="presParOf" srcId="{A9403F7D-F6B6-462E-9229-43FD52DC257B}" destId="{B6324C55-8471-418E-AA00-7585D03D9219}" srcOrd="7" destOrd="0" presId="urn:microsoft.com/office/officeart/2005/8/layout/list1"/>
    <dgm:cxn modelId="{DABE3622-BCC5-495B-B7AC-DE325338F6A0}" type="presParOf" srcId="{A9403F7D-F6B6-462E-9229-43FD52DC257B}" destId="{41359CB7-F0F6-419E-A629-8A26D988C1B1}" srcOrd="8" destOrd="0" presId="urn:microsoft.com/office/officeart/2005/8/layout/list1"/>
    <dgm:cxn modelId="{4FE3BAA1-2F17-4AFC-8B19-E16E4CFF1869}" type="presParOf" srcId="{41359CB7-F0F6-419E-A629-8A26D988C1B1}" destId="{94748690-9889-496F-B91F-512F3F16F913}" srcOrd="0" destOrd="0" presId="urn:microsoft.com/office/officeart/2005/8/layout/list1"/>
    <dgm:cxn modelId="{1C0E08CA-98F7-437C-9C47-28AA02E075BB}" type="presParOf" srcId="{41359CB7-F0F6-419E-A629-8A26D988C1B1}" destId="{931DDA2D-EB80-4F4C-A58C-E837B1781277}" srcOrd="1" destOrd="0" presId="urn:microsoft.com/office/officeart/2005/8/layout/list1"/>
    <dgm:cxn modelId="{B2509BD2-FCB3-4F08-9C9C-1AEC559DD264}" type="presParOf" srcId="{A9403F7D-F6B6-462E-9229-43FD52DC257B}" destId="{0C7AD469-ECE8-4F30-A4BF-F8A2CB37A22A}" srcOrd="9" destOrd="0" presId="urn:microsoft.com/office/officeart/2005/8/layout/list1"/>
    <dgm:cxn modelId="{C39E4451-B057-4229-A40B-2A26E7D58099}" type="presParOf" srcId="{A9403F7D-F6B6-462E-9229-43FD52DC257B}" destId="{A3FBF21C-3850-4B59-BFC5-9D3D756CD471}" srcOrd="10" destOrd="0" presId="urn:microsoft.com/office/officeart/2005/8/layout/list1"/>
  </dgm:cxnLst>
  <dgm:bg/>
  <dgm:whole/>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8DDCF6-6A53-4725-AE61-1CFAE13197B2}">
      <dsp:nvSpPr>
        <dsp:cNvPr id="0" name=""/>
        <dsp:cNvSpPr/>
      </dsp:nvSpPr>
      <dsp:spPr>
        <a:xfrm>
          <a:off x="0" y="941213"/>
          <a:ext cx="8215370" cy="705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988C068-D343-41EC-ABD6-D9BAFCA50039}">
      <dsp:nvSpPr>
        <dsp:cNvPr id="0" name=""/>
        <dsp:cNvSpPr/>
      </dsp:nvSpPr>
      <dsp:spPr>
        <a:xfrm>
          <a:off x="410768" y="527933"/>
          <a:ext cx="5750759" cy="8265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365" tIns="0" rIns="217365" bIns="0" numCol="1" spcCol="1270" anchor="ctr" anchorCtr="0">
          <a:noAutofit/>
        </a:bodyPr>
        <a:lstStyle/>
        <a:p>
          <a:pPr lvl="0" algn="l" defTabSz="1244600">
            <a:lnSpc>
              <a:spcPct val="90000"/>
            </a:lnSpc>
            <a:spcBef>
              <a:spcPct val="0"/>
            </a:spcBef>
            <a:spcAft>
              <a:spcPct val="35000"/>
            </a:spcAft>
          </a:pPr>
          <a:r>
            <a:rPr lang="en-US" altLang="zh-CN" sz="2800" kern="1200" dirty="0" smtClean="0">
              <a:latin typeface="黑体" pitchFamily="49" charset="-122"/>
              <a:ea typeface="黑体" pitchFamily="49" charset="-122"/>
            </a:rPr>
            <a:t>16s</a:t>
          </a:r>
          <a:r>
            <a:rPr lang="zh-CN" altLang="en-US" sz="2800" kern="1200" dirty="0" smtClean="0">
              <a:latin typeface="黑体" pitchFamily="49" charset="-122"/>
              <a:ea typeface="黑体" pitchFamily="49" charset="-122"/>
            </a:rPr>
            <a:t>扩增子测序概述</a:t>
          </a:r>
          <a:endParaRPr lang="zh-CN" altLang="en-US" sz="2800" kern="1200" dirty="0">
            <a:latin typeface="黑体" pitchFamily="49" charset="-122"/>
            <a:ea typeface="黑体" pitchFamily="49" charset="-122"/>
          </a:endParaRPr>
        </a:p>
      </dsp:txBody>
      <dsp:txXfrm>
        <a:off x="451117" y="568282"/>
        <a:ext cx="5670061" cy="745862"/>
      </dsp:txXfrm>
    </dsp:sp>
    <dsp:sp modelId="{84B739E7-E2CB-415B-90DE-6A7165CB343B}">
      <dsp:nvSpPr>
        <dsp:cNvPr id="0" name=""/>
        <dsp:cNvSpPr/>
      </dsp:nvSpPr>
      <dsp:spPr>
        <a:xfrm>
          <a:off x="0" y="2211293"/>
          <a:ext cx="8215370" cy="705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56A3CAA-4EF2-4BC7-832A-058B03CA54B8}">
      <dsp:nvSpPr>
        <dsp:cNvPr id="0" name=""/>
        <dsp:cNvSpPr/>
      </dsp:nvSpPr>
      <dsp:spPr>
        <a:xfrm>
          <a:off x="410768" y="1798013"/>
          <a:ext cx="5750759" cy="8265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365" tIns="0" rIns="217365" bIns="0" numCol="1" spcCol="1270" anchor="ctr" anchorCtr="0">
          <a:noAutofit/>
        </a:bodyPr>
        <a:lstStyle/>
        <a:p>
          <a:pPr lvl="0" algn="l" defTabSz="1244600">
            <a:lnSpc>
              <a:spcPct val="90000"/>
            </a:lnSpc>
            <a:spcBef>
              <a:spcPct val="0"/>
            </a:spcBef>
            <a:spcAft>
              <a:spcPct val="35000"/>
            </a:spcAft>
          </a:pPr>
          <a:r>
            <a:rPr lang="en-US" altLang="zh-CN" sz="2800" kern="1200" dirty="0" smtClean="0">
              <a:latin typeface="黑体" pitchFamily="49" charset="-122"/>
              <a:ea typeface="黑体" pitchFamily="49" charset="-122"/>
            </a:rPr>
            <a:t>16s</a:t>
          </a:r>
          <a:r>
            <a:rPr lang="zh-CN" altLang="en-US" sz="2800" kern="1200" dirty="0" smtClean="0">
              <a:latin typeface="黑体" pitchFamily="49" charset="-122"/>
              <a:ea typeface="黑体" pitchFamily="49" charset="-122"/>
            </a:rPr>
            <a:t>扩增子实验及数据分析策略</a:t>
          </a:r>
          <a:endParaRPr lang="zh-CN" altLang="en-US" sz="2800" kern="1200" dirty="0">
            <a:latin typeface="黑体" pitchFamily="49" charset="-122"/>
            <a:ea typeface="黑体" pitchFamily="49" charset="-122"/>
          </a:endParaRPr>
        </a:p>
      </dsp:txBody>
      <dsp:txXfrm>
        <a:off x="451117" y="1838362"/>
        <a:ext cx="5670061" cy="745862"/>
      </dsp:txXfrm>
    </dsp:sp>
    <dsp:sp modelId="{A3FBF21C-3850-4B59-BFC5-9D3D756CD471}">
      <dsp:nvSpPr>
        <dsp:cNvPr id="0" name=""/>
        <dsp:cNvSpPr/>
      </dsp:nvSpPr>
      <dsp:spPr>
        <a:xfrm>
          <a:off x="0" y="3481374"/>
          <a:ext cx="8215370" cy="7056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31DDA2D-EB80-4F4C-A58C-E837B1781277}">
      <dsp:nvSpPr>
        <dsp:cNvPr id="0" name=""/>
        <dsp:cNvSpPr/>
      </dsp:nvSpPr>
      <dsp:spPr>
        <a:xfrm>
          <a:off x="410768" y="3068094"/>
          <a:ext cx="5750759" cy="8265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7365" tIns="0" rIns="217365" bIns="0" numCol="1" spcCol="1270" anchor="ctr" anchorCtr="0">
          <a:noAutofit/>
        </a:bodyPr>
        <a:lstStyle/>
        <a:p>
          <a:pPr lvl="0" algn="l" defTabSz="1244600">
            <a:lnSpc>
              <a:spcPct val="90000"/>
            </a:lnSpc>
            <a:spcBef>
              <a:spcPct val="0"/>
            </a:spcBef>
            <a:spcAft>
              <a:spcPct val="35000"/>
            </a:spcAft>
          </a:pPr>
          <a:r>
            <a:rPr lang="en-US" altLang="zh-CN" sz="2800" kern="1200" dirty="0" smtClean="0">
              <a:latin typeface="黑体" pitchFamily="49" charset="-122"/>
              <a:ea typeface="黑体" pitchFamily="49" charset="-122"/>
            </a:rPr>
            <a:t>16s</a:t>
          </a:r>
          <a:r>
            <a:rPr lang="zh-CN" altLang="en-US" sz="2800" kern="1200" dirty="0" smtClean="0">
              <a:latin typeface="黑体" pitchFamily="49" charset="-122"/>
              <a:ea typeface="黑体" pitchFamily="49" charset="-122"/>
            </a:rPr>
            <a:t>扩增子测序分析报告解读（上）</a:t>
          </a:r>
          <a:endParaRPr lang="zh-CN" altLang="en-US" sz="2800" kern="1200" dirty="0">
            <a:latin typeface="黑体" pitchFamily="49" charset="-122"/>
            <a:ea typeface="黑体" pitchFamily="49" charset="-122"/>
          </a:endParaRPr>
        </a:p>
      </dsp:txBody>
      <dsp:txXfrm>
        <a:off x="451117" y="3108443"/>
        <a:ext cx="5670061" cy="74586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49BD6C2-E229-4027-B1D8-3D891E35A97D}" type="datetimeFigureOut">
              <a:rPr lang="zh-CN" altLang="en-US" smtClean="0"/>
              <a:pPr/>
              <a:t>2019/8/9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20B4C0F-EEE6-4BC7-B8C1-E74487FBDD7E}" type="slidenum">
              <a:rPr lang="zh-CN" altLang="en-US" smtClean="0"/>
              <a:pPr/>
              <a:t>‹#›</a:t>
            </a:fld>
            <a:endParaRPr lang="zh-CN" altLang="en-US"/>
          </a:p>
        </p:txBody>
      </p:sp>
    </p:spTree>
    <p:extLst>
      <p:ext uri="{BB962C8B-B14F-4D97-AF65-F5344CB8AC3E}">
        <p14:creationId xmlns="" xmlns:p14="http://schemas.microsoft.com/office/powerpoint/2010/main" val="2911772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120B4C0F-EEE6-4BC7-B8C1-E74487FBDD7E}" type="slidenum">
              <a:rPr lang="zh-CN" altLang="en-US" smtClean="0"/>
              <a:pPr/>
              <a:t>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2019/8/9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2019/8/9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2019/8/9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2019/8/9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68313" y="315913"/>
            <a:ext cx="8207375" cy="592137"/>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68313" y="1125538"/>
            <a:ext cx="8207375" cy="5162550"/>
          </a:xfrm>
        </p:spPr>
        <p:txBody>
          <a:bodyPr/>
          <a:lstStyle/>
          <a:p>
            <a:pPr lvl="0"/>
            <a:endParaRPr lang="zh-CN" altLang="en-US" noProof="0" smtClean="0"/>
          </a:p>
        </p:txBody>
      </p:sp>
      <p:sp>
        <p:nvSpPr>
          <p:cNvPr id="4" name="Rectangle 4"/>
          <p:cNvSpPr>
            <a:spLocks noGrp="1" noChangeArrowheads="1"/>
          </p:cNvSpPr>
          <p:nvPr>
            <p:ph type="sldNum" sz="quarter" idx="10"/>
          </p:nvPr>
        </p:nvSpPr>
        <p:spPr>
          <a:ln/>
        </p:spPr>
        <p:txBody>
          <a:bodyPr/>
          <a:lstStyle>
            <a:lvl1pPr>
              <a:defRPr/>
            </a:lvl1pPr>
          </a:lstStyle>
          <a:p>
            <a:pPr>
              <a:defRPr/>
            </a:pPr>
            <a:r>
              <a:rPr lang="de-DE"/>
              <a:t>Page </a:t>
            </a:r>
            <a:r>
              <a:rPr lang="de-DE">
                <a:sym typeface="MS UI Gothic" charset="0"/>
              </a:rPr>
              <a:t></a:t>
            </a:r>
            <a:r>
              <a:rPr lang="de-DE"/>
              <a:t> </a:t>
            </a:r>
            <a:fld id="{554C1290-55E0-5240-AE2E-6C4A8E74D21F}" type="slidenum">
              <a:rPr lang="zh-CN" altLang="en-US"/>
              <a:pPr>
                <a:defRPr/>
              </a:pPr>
              <a:t>‹#›</a:t>
            </a:fld>
            <a:endParaRPr lang="en-US" altLang="zh-CN"/>
          </a:p>
        </p:txBody>
      </p:sp>
    </p:spTree>
    <p:extLst>
      <p:ext uri="{BB962C8B-B14F-4D97-AF65-F5344CB8AC3E}">
        <p14:creationId xmlns="" xmlns:p14="http://schemas.microsoft.com/office/powerpoint/2010/main" val="637121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9" name="TextBox 8"/>
          <p:cNvSpPr txBox="1"/>
          <p:nvPr userDrawn="1"/>
        </p:nvSpPr>
        <p:spPr>
          <a:xfrm>
            <a:off x="971600" y="987054"/>
            <a:ext cx="6768752" cy="646331"/>
          </a:xfrm>
          <a:prstGeom prst="rect">
            <a:avLst/>
          </a:prstGeom>
          <a:noFill/>
        </p:spPr>
        <p:txBody>
          <a:bodyPr wrap="square" rtlCol="0">
            <a:spAutoFit/>
          </a:bodyPr>
          <a:lstStyle/>
          <a:p>
            <a:r>
              <a:rPr kumimoji="0" lang="zh-CN" altLang="en-US" sz="3600" b="1" i="0" u="none" strike="noStrike" kern="1200" cap="none" spc="0" normalizeH="0" baseline="0" noProof="0" dirty="0" smtClean="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主讲内容</a:t>
            </a:r>
            <a:endParaRPr lang="zh-CN" altLang="en-US" sz="3600" b="1" dirty="0"/>
          </a:p>
        </p:txBody>
      </p:sp>
      <p:sp>
        <p:nvSpPr>
          <p:cNvPr id="12" name="日期占位符 11"/>
          <p:cNvSpPr>
            <a:spLocks noGrp="1"/>
          </p:cNvSpPr>
          <p:nvPr>
            <p:ph type="dt" sz="half" idx="10"/>
          </p:nvPr>
        </p:nvSpPr>
        <p:spPr/>
        <p:txBody>
          <a:bodyPr/>
          <a:lstStyle/>
          <a:p>
            <a:fld id="{530820CF-B880-4189-942D-D702A7CBA730}" type="datetimeFigureOut">
              <a:rPr lang="zh-CN" altLang="en-US" smtClean="0"/>
              <a:pPr/>
              <a:t>2019/8/9</a:t>
            </a:fld>
            <a:endParaRPr lang="zh-CN" altLang="en-US"/>
          </a:p>
        </p:txBody>
      </p:sp>
      <p:sp>
        <p:nvSpPr>
          <p:cNvPr id="13" name="页脚占位符 12"/>
          <p:cNvSpPr>
            <a:spLocks noGrp="1"/>
          </p:cNvSpPr>
          <p:nvPr>
            <p:ph type="ftr" sz="quarter" idx="11"/>
          </p:nvPr>
        </p:nvSpPr>
        <p:spPr/>
        <p:txBody>
          <a:bodyPr/>
          <a:lstStyle/>
          <a:p>
            <a:endParaRPr lang="zh-CN" altLang="en-US"/>
          </a:p>
        </p:txBody>
      </p:sp>
      <p:sp>
        <p:nvSpPr>
          <p:cNvPr id="14" name="灯片编号占位符 1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2019/8/9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 xmlns:p14="http://schemas.microsoft.com/office/powerpoint/2010/main" val="8021591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pPr/>
              <a:t>2019/8/9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2019/8/9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pPr/>
              <a:t>2019/8/9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pPr/>
              <a:t>2019/8/9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pPr/>
              <a:t>2019/8/9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pPr/>
              <a:t>2019/8/9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885880"/>
            <a:ext cx="8229600" cy="958944"/>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844824"/>
            <a:ext cx="8229600" cy="452596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pPr/>
              <a:t>2019/8/9</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pic>
        <p:nvPicPr>
          <p:cNvPr id="7" name="图片 6"/>
          <p:cNvPicPr>
            <a:picLocks noChangeAspect="1"/>
          </p:cNvPicPr>
          <p:nvPr userDrawn="1"/>
        </p:nvPicPr>
        <p:blipFill>
          <a:blip r:embed="rId15">
            <a:extLst>
              <a:ext uri="{28A0092B-C50C-407E-A947-70E740481C1C}">
                <a14:useLocalDpi xmlns="" xmlns:a14="http://schemas.microsoft.com/office/drawing/2010/main" val="0"/>
              </a:ext>
            </a:extLst>
          </a:blip>
          <a:stretch>
            <a:fillRect/>
          </a:stretch>
        </p:blipFill>
        <p:spPr>
          <a:xfrm>
            <a:off x="0" y="-13493"/>
            <a:ext cx="9144000" cy="922213"/>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Lst>
  <p:timing>
    <p:tnLst>
      <p:par>
        <p:cTn id="1" dur="indefinite" restart="never" nodeType="tmRoot"/>
      </p:par>
    </p:tnLst>
  </p:timing>
  <p:txStyles>
    <p:titleStyle>
      <a:lvl1pPr algn="l" defTabSz="914400" rtl="0" eaLnBrk="1" latinLnBrk="0" hangingPunct="1">
        <a:spcBef>
          <a:spcPct val="0"/>
        </a:spcBef>
        <a:buNone/>
        <a:defRPr sz="3200" b="1"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p:titleStyle>
    <p:bodyStyle>
      <a:lvl1pPr marL="342900" indent="-342900" algn="l" defTabSz="914400" rtl="0" eaLnBrk="1" latinLnBrk="0" hangingPunct="1">
        <a:lnSpc>
          <a:spcPct val="150000"/>
        </a:lnSpc>
        <a:spcBef>
          <a:spcPts val="600"/>
        </a:spcBef>
        <a:buFont typeface="Wingdings" panose="05000000000000000000" pitchFamily="2" charset="2"/>
        <a:buChar char="l"/>
        <a:defRPr sz="2800" b="1"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1pPr>
      <a:lvl2pPr marL="742950" indent="-285750" algn="l" defTabSz="914400" rtl="0" eaLnBrk="1" latinLnBrk="0" hangingPunct="1">
        <a:lnSpc>
          <a:spcPct val="150000"/>
        </a:lnSpc>
        <a:spcBef>
          <a:spcPts val="600"/>
        </a:spcBef>
        <a:buFont typeface="Wingdings" panose="05000000000000000000" pitchFamily="2" charset="2"/>
        <a:buChar char="Ø"/>
        <a:defRPr sz="24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gn="l" defTabSz="914400" rtl="0" eaLnBrk="1" latinLnBrk="0" hangingPunct="1">
        <a:lnSpc>
          <a:spcPct val="150000"/>
        </a:lnSpc>
        <a:spcBef>
          <a:spcPts val="600"/>
        </a:spcBef>
        <a:buFont typeface="Wingdings" panose="05000000000000000000" pitchFamily="2" charset="2"/>
        <a:buChar char="ü"/>
        <a:defRPr sz="22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lgn="l" defTabSz="914400" rtl="0" eaLnBrk="1" latinLnBrk="0" hangingPunct="1">
        <a:lnSpc>
          <a:spcPct val="150000"/>
        </a:lnSpc>
        <a:spcBef>
          <a:spcPts val="600"/>
        </a:spcBef>
        <a:buFont typeface="Arial" pitchFamily="34" charset="0"/>
        <a:buChar char="–"/>
        <a:defRPr sz="20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4pPr>
      <a:lvl5pPr marL="2057400" indent="-228600" algn="l" defTabSz="914400" rtl="0" eaLnBrk="1" latinLnBrk="0" hangingPunct="1">
        <a:lnSpc>
          <a:spcPct val="150000"/>
        </a:lnSpc>
        <a:spcBef>
          <a:spcPts val="600"/>
        </a:spcBef>
        <a:buFont typeface="Arial" pitchFamily="34" charset="0"/>
        <a:buChar char="»"/>
        <a:defRPr sz="2000" kern="1200">
          <a:solidFill>
            <a:schemeClr val="tx1"/>
          </a:solidFill>
          <a:latin typeface="Times New Roman" panose="02020603050405020304" pitchFamily="18" charset="0"/>
          <a:ea typeface="黑体" panose="02010609060101010101" pitchFamily="49" charset="-122"/>
          <a:cs typeface="Times New Roman" panose="02020603050405020304"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 Id="rId4" Type="http://schemas.openxmlformats.org/officeDocument/2006/relationships/image" Target="../media/image74.jpeg"/></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0"/>
            <a:lum/>
          </a:blip>
          <a:srcRect/>
          <a:stretch>
            <a:fillRect l="-10000" r="-10000" b="11000"/>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357158" y="1785926"/>
            <a:ext cx="8643998" cy="1470025"/>
          </a:xfrm>
          <a:solidFill>
            <a:schemeClr val="accent5">
              <a:lumMod val="40000"/>
              <a:lumOff val="60000"/>
            </a:schemeClr>
          </a:solidFill>
        </p:spPr>
        <p:txBody>
          <a:bodyPr>
            <a:noAutofit/>
          </a:bodyPr>
          <a:lstStyle/>
          <a:p>
            <a:pPr algn="ctr">
              <a:lnSpc>
                <a:spcPct val="150000"/>
              </a:lnSpc>
            </a:pPr>
            <a:r>
              <a:rPr lang="en-US" altLang="zh-CN" sz="3600" dirty="0" smtClean="0">
                <a:solidFill>
                  <a:srgbClr val="FF6600"/>
                </a:solidFill>
                <a:latin typeface="Calibri" charset="0"/>
                <a:ea typeface="黑体" charset="0"/>
                <a:cs typeface="黑体" charset="0"/>
              </a:rPr>
              <a:t>R</a:t>
            </a:r>
            <a:r>
              <a:rPr lang="zh-CN" altLang="en-US" sz="3600" dirty="0" smtClean="0">
                <a:solidFill>
                  <a:srgbClr val="FF6600"/>
                </a:solidFill>
                <a:latin typeface="Calibri" charset="0"/>
                <a:ea typeface="黑体" charset="0"/>
                <a:cs typeface="黑体" charset="0"/>
              </a:rPr>
              <a:t>语言与多组学数据个性化分析</a:t>
            </a:r>
            <a:r>
              <a:rPr lang="en-US" altLang="zh-CN" dirty="0" smtClean="0">
                <a:solidFill>
                  <a:srgbClr val="FF6600"/>
                </a:solidFill>
                <a:latin typeface="Calibri" charset="0"/>
                <a:ea typeface="黑体" charset="0"/>
                <a:cs typeface="黑体" charset="0"/>
              </a:rPr>
              <a:t/>
            </a:r>
            <a:br>
              <a:rPr lang="en-US" altLang="zh-CN" dirty="0" smtClean="0">
                <a:solidFill>
                  <a:srgbClr val="FF6600"/>
                </a:solidFill>
                <a:latin typeface="Calibri" charset="0"/>
                <a:ea typeface="黑体" charset="0"/>
                <a:cs typeface="黑体" charset="0"/>
              </a:rPr>
            </a:br>
            <a:r>
              <a:rPr lang="en-US" altLang="zh-CN" dirty="0" smtClean="0">
                <a:solidFill>
                  <a:srgbClr val="FF6600"/>
                </a:solidFill>
                <a:latin typeface="Calibri" charset="0"/>
                <a:ea typeface="黑体" charset="0"/>
                <a:cs typeface="黑体" charset="0"/>
              </a:rPr>
              <a:t>——R</a:t>
            </a:r>
            <a:r>
              <a:rPr lang="zh-CN" altLang="en-US" dirty="0" smtClean="0">
                <a:solidFill>
                  <a:srgbClr val="FF6600"/>
                </a:solidFill>
                <a:latin typeface="Calibri" charset="0"/>
                <a:ea typeface="黑体" charset="0"/>
                <a:cs typeface="黑体" charset="0"/>
              </a:rPr>
              <a:t>语言</a:t>
            </a:r>
            <a:r>
              <a:rPr lang="zh-CN" altLang="en-US" dirty="0" smtClean="0">
                <a:solidFill>
                  <a:srgbClr val="FF6600"/>
                </a:solidFill>
                <a:latin typeface="Calibri" charset="0"/>
                <a:ea typeface="黑体" charset="0"/>
                <a:cs typeface="黑体" charset="0"/>
              </a:rPr>
              <a:t>与微生物组学</a:t>
            </a:r>
            <a:endParaRPr lang="zh-CN" altLang="en-US" dirty="0">
              <a:solidFill>
                <a:srgbClr val="FF0000"/>
              </a:solidFill>
            </a:endParaRPr>
          </a:p>
        </p:txBody>
      </p:sp>
      <p:pic>
        <p:nvPicPr>
          <p:cNvPr id="4" name="图片 3"/>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0" y="-13493"/>
            <a:ext cx="9144000" cy="922213"/>
          </a:xfrm>
          <a:prstGeom prst="rect">
            <a:avLst/>
          </a:prstGeom>
        </p:spPr>
      </p:pic>
      <p:sp>
        <p:nvSpPr>
          <p:cNvPr id="5" name="TextBox 4"/>
          <p:cNvSpPr txBox="1"/>
          <p:nvPr/>
        </p:nvSpPr>
        <p:spPr>
          <a:xfrm>
            <a:off x="179512" y="6158408"/>
            <a:ext cx="6156176" cy="523220"/>
          </a:xfrm>
          <a:prstGeom prst="rect">
            <a:avLst/>
          </a:prstGeom>
          <a:noFill/>
        </p:spPr>
        <p:txBody>
          <a:bodyPr wrap="square" rtlCol="0">
            <a:spAutoFit/>
          </a:bodyPr>
          <a:lstStyle/>
          <a:p>
            <a:r>
              <a:rPr lang="zh-CN" altLang="en-US" sz="2800" dirty="0" smtClean="0">
                <a:solidFill>
                  <a:schemeClr val="tx2">
                    <a:lumMod val="60000"/>
                    <a:lumOff val="40000"/>
                  </a:schemeClr>
                </a:solidFill>
                <a:latin typeface="黑体" panose="02010609060101010101" pitchFamily="49" charset="-122"/>
                <a:ea typeface="黑体" panose="02010609060101010101" pitchFamily="49" charset="-122"/>
              </a:rPr>
              <a:t>深圳微科训科技有限公司</a:t>
            </a:r>
            <a:endParaRPr lang="zh-CN" altLang="en-US" sz="2800" dirty="0">
              <a:solidFill>
                <a:schemeClr val="tx2">
                  <a:lumMod val="60000"/>
                  <a:lumOff val="40000"/>
                </a:schemeClr>
              </a:solidFill>
              <a:latin typeface="黑体" panose="02010609060101010101" pitchFamily="49" charset="-122"/>
              <a:ea typeface="黑体" panose="02010609060101010101" pitchFamily="49" charset="-122"/>
            </a:endParaRPr>
          </a:p>
        </p:txBody>
      </p:sp>
      <p:pic>
        <p:nvPicPr>
          <p:cNvPr id="6" name="图片 5" descr="Figure4-1.png"/>
          <p:cNvPicPr>
            <a:picLocks noChangeAspect="1"/>
          </p:cNvPicPr>
          <p:nvPr/>
        </p:nvPicPr>
        <p:blipFill>
          <a:blip r:embed="rId5" cstate="print"/>
          <a:srcRect b="5435"/>
          <a:stretch>
            <a:fillRect/>
          </a:stretch>
        </p:blipFill>
        <p:spPr>
          <a:xfrm>
            <a:off x="3571868" y="3698353"/>
            <a:ext cx="3357586" cy="1785950"/>
          </a:xfrm>
          <a:prstGeom prst="rect">
            <a:avLst/>
          </a:prstGeom>
        </p:spPr>
      </p:pic>
      <p:pic>
        <p:nvPicPr>
          <p:cNvPr id="7" name="图片 6" descr="Figure4-4.png"/>
          <p:cNvPicPr>
            <a:picLocks noChangeAspect="1"/>
          </p:cNvPicPr>
          <p:nvPr/>
        </p:nvPicPr>
        <p:blipFill>
          <a:blip r:embed="rId6" cstate="print"/>
          <a:srcRect t="3650" b="5109"/>
          <a:stretch>
            <a:fillRect/>
          </a:stretch>
        </p:blipFill>
        <p:spPr>
          <a:xfrm>
            <a:off x="7043769" y="3681101"/>
            <a:ext cx="1957387" cy="1785950"/>
          </a:xfrm>
          <a:prstGeom prst="rect">
            <a:avLst/>
          </a:prstGeom>
        </p:spPr>
      </p:pic>
      <p:pic>
        <p:nvPicPr>
          <p:cNvPr id="8" name="图片 7" descr="Figure6-1.png"/>
          <p:cNvPicPr>
            <a:picLocks noChangeAspect="1"/>
          </p:cNvPicPr>
          <p:nvPr/>
        </p:nvPicPr>
        <p:blipFill>
          <a:blip r:embed="rId7" cstate="print"/>
          <a:stretch>
            <a:fillRect/>
          </a:stretch>
        </p:blipFill>
        <p:spPr>
          <a:xfrm>
            <a:off x="214281" y="3681101"/>
            <a:ext cx="3264729" cy="1830583"/>
          </a:xfrm>
          <a:prstGeom prst="rect">
            <a:avLst/>
          </a:prstGeom>
        </p:spPr>
      </p:pic>
    </p:spTree>
    <p:extLst>
      <p:ext uri="{BB962C8B-B14F-4D97-AF65-F5344CB8AC3E}">
        <p14:creationId xmlns="" xmlns:p14="http://schemas.microsoft.com/office/powerpoint/2010/main" val="12485720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特征序列丰度表格</a:t>
            </a:r>
            <a:endParaRPr lang="zh-CN" altLang="en-US" dirty="0"/>
          </a:p>
        </p:txBody>
      </p:sp>
      <p:pic>
        <p:nvPicPr>
          <p:cNvPr id="58370" name="Picture 2"/>
          <p:cNvPicPr>
            <a:picLocks noChangeAspect="1" noChangeArrowheads="1"/>
          </p:cNvPicPr>
          <p:nvPr/>
        </p:nvPicPr>
        <p:blipFill rotWithShape="1">
          <a:blip r:embed="rId2"/>
          <a:srcRect t="2439"/>
          <a:stretch/>
        </p:blipFill>
        <p:spPr bwMode="auto">
          <a:xfrm>
            <a:off x="142844" y="2352674"/>
            <a:ext cx="8415341" cy="266782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7158" y="885880"/>
            <a:ext cx="8229600" cy="958944"/>
          </a:xfrm>
        </p:spPr>
        <p:txBody>
          <a:bodyPr/>
          <a:lstStyle/>
          <a:p>
            <a:r>
              <a:rPr lang="zh-CN" altLang="en-US" dirty="0" smtClean="0"/>
              <a:t>物种丰度分析</a:t>
            </a:r>
            <a:endParaRPr lang="zh-CN" altLang="en-US" dirty="0"/>
          </a:p>
        </p:txBody>
      </p:sp>
      <p:pic>
        <p:nvPicPr>
          <p:cNvPr id="60418" name="Picture 2"/>
          <p:cNvPicPr>
            <a:picLocks noChangeAspect="1" noChangeArrowheads="1"/>
          </p:cNvPicPr>
          <p:nvPr/>
        </p:nvPicPr>
        <p:blipFill>
          <a:blip r:embed="rId2"/>
          <a:srcRect/>
          <a:stretch>
            <a:fillRect/>
          </a:stretch>
        </p:blipFill>
        <p:spPr bwMode="auto">
          <a:xfrm>
            <a:off x="3571868" y="1849449"/>
            <a:ext cx="2214578" cy="4792298"/>
          </a:xfrm>
          <a:prstGeom prst="rect">
            <a:avLst/>
          </a:prstGeom>
          <a:noFill/>
          <a:ln w="9525">
            <a:noFill/>
            <a:miter lim="800000"/>
            <a:headEnd/>
            <a:tailEnd/>
          </a:ln>
          <a:effectLst/>
        </p:spPr>
      </p:pic>
      <p:pic>
        <p:nvPicPr>
          <p:cNvPr id="60419" name="Picture 3"/>
          <p:cNvPicPr>
            <a:picLocks noChangeAspect="1" noChangeArrowheads="1"/>
          </p:cNvPicPr>
          <p:nvPr/>
        </p:nvPicPr>
        <p:blipFill>
          <a:blip r:embed="rId3"/>
          <a:srcRect/>
          <a:stretch>
            <a:fillRect/>
          </a:stretch>
        </p:blipFill>
        <p:spPr bwMode="auto">
          <a:xfrm>
            <a:off x="6143637" y="1714488"/>
            <a:ext cx="2214578" cy="4791132"/>
          </a:xfrm>
          <a:prstGeom prst="rect">
            <a:avLst/>
          </a:prstGeom>
          <a:noFill/>
          <a:ln w="9525">
            <a:noFill/>
            <a:miter lim="800000"/>
            <a:headEnd/>
            <a:tailEnd/>
          </a:ln>
          <a:effectLst/>
        </p:spPr>
      </p:pic>
      <p:pic>
        <p:nvPicPr>
          <p:cNvPr id="60420" name="Picture 4"/>
          <p:cNvPicPr>
            <a:picLocks noChangeAspect="1" noChangeArrowheads="1"/>
          </p:cNvPicPr>
          <p:nvPr/>
        </p:nvPicPr>
        <p:blipFill>
          <a:blip r:embed="rId4"/>
          <a:srcRect/>
          <a:stretch>
            <a:fillRect/>
          </a:stretch>
        </p:blipFill>
        <p:spPr bwMode="auto">
          <a:xfrm>
            <a:off x="857225" y="1778012"/>
            <a:ext cx="2214578" cy="4930592"/>
          </a:xfrm>
          <a:prstGeom prst="rect">
            <a:avLst/>
          </a:prstGeom>
          <a:noFill/>
          <a:ln w="9525">
            <a:noFill/>
            <a:miter lim="800000"/>
            <a:headEnd/>
            <a:tailEnd/>
          </a:ln>
          <a:effectLst/>
        </p:spPr>
      </p:pic>
      <p:sp>
        <p:nvSpPr>
          <p:cNvPr id="12" name="TextBox 11"/>
          <p:cNvSpPr txBox="1"/>
          <p:nvPr/>
        </p:nvSpPr>
        <p:spPr>
          <a:xfrm>
            <a:off x="469262" y="3357562"/>
            <a:ext cx="492443" cy="872418"/>
          </a:xfrm>
          <a:prstGeom prst="rect">
            <a:avLst/>
          </a:prstGeom>
          <a:noFill/>
        </p:spPr>
        <p:txBody>
          <a:bodyPr vert="eaVert" wrap="none" rtlCol="0">
            <a:spAutoFit/>
          </a:bodyPr>
          <a:lstStyle/>
          <a:p>
            <a:r>
              <a:rPr lang="en-US" altLang="zh-CN" sz="2000" dirty="0" smtClean="0"/>
              <a:t>Level 5 </a:t>
            </a:r>
            <a:endParaRPr lang="zh-CN" altLang="en-US" sz="2000" dirty="0"/>
          </a:p>
        </p:txBody>
      </p:sp>
      <p:sp>
        <p:nvSpPr>
          <p:cNvPr id="13" name="TextBox 12"/>
          <p:cNvSpPr txBox="1"/>
          <p:nvPr/>
        </p:nvSpPr>
        <p:spPr>
          <a:xfrm>
            <a:off x="3112468" y="3357562"/>
            <a:ext cx="492443" cy="872418"/>
          </a:xfrm>
          <a:prstGeom prst="rect">
            <a:avLst/>
          </a:prstGeom>
          <a:noFill/>
        </p:spPr>
        <p:txBody>
          <a:bodyPr vert="eaVert" wrap="none" rtlCol="0">
            <a:spAutoFit/>
          </a:bodyPr>
          <a:lstStyle/>
          <a:p>
            <a:r>
              <a:rPr lang="en-US" altLang="zh-CN" sz="2000" dirty="0" smtClean="0"/>
              <a:t>Level 6 </a:t>
            </a:r>
            <a:endParaRPr lang="zh-CN" altLang="en-US" sz="2000" dirty="0" smtClean="0"/>
          </a:p>
        </p:txBody>
      </p:sp>
      <p:sp>
        <p:nvSpPr>
          <p:cNvPr id="14" name="TextBox 13"/>
          <p:cNvSpPr txBox="1"/>
          <p:nvPr/>
        </p:nvSpPr>
        <p:spPr>
          <a:xfrm>
            <a:off x="5827112" y="3357562"/>
            <a:ext cx="492443" cy="872418"/>
          </a:xfrm>
          <a:prstGeom prst="rect">
            <a:avLst/>
          </a:prstGeom>
          <a:noFill/>
        </p:spPr>
        <p:txBody>
          <a:bodyPr vert="eaVert" wrap="none" rtlCol="0">
            <a:spAutoFit/>
          </a:bodyPr>
          <a:lstStyle/>
          <a:p>
            <a:r>
              <a:rPr lang="en-US" altLang="zh-CN" sz="2000" dirty="0" smtClean="0"/>
              <a:t>Level 7 </a:t>
            </a:r>
            <a:endParaRPr lang="zh-CN" altLang="en-US" sz="2000" dirty="0" smtClean="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2844" y="1000108"/>
            <a:ext cx="8229600" cy="1143000"/>
          </a:xfrm>
        </p:spPr>
        <p:txBody>
          <a:bodyPr/>
          <a:lstStyle/>
          <a:p>
            <a:pPr>
              <a:defRPr/>
            </a:pPr>
            <a:r>
              <a:rPr lang="zh-CN" altLang="en-US" dirty="0" smtClean="0"/>
              <a:t>热图</a:t>
            </a:r>
            <a:endParaRPr lang="zh-CN" altLang="en-US" dirty="0"/>
          </a:p>
        </p:txBody>
      </p:sp>
      <p:pic>
        <p:nvPicPr>
          <p:cNvPr id="19457" name="Picture 1"/>
          <p:cNvPicPr>
            <a:picLocks noChangeAspect="1" noChangeArrowheads="1"/>
          </p:cNvPicPr>
          <p:nvPr/>
        </p:nvPicPr>
        <p:blipFill>
          <a:blip r:embed="rId2"/>
          <a:srcRect/>
          <a:stretch>
            <a:fillRect/>
          </a:stretch>
        </p:blipFill>
        <p:spPr bwMode="auto">
          <a:xfrm>
            <a:off x="1643042" y="1142984"/>
            <a:ext cx="5286412" cy="559204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组</a:t>
            </a:r>
            <a:r>
              <a:rPr lang="zh-CN" altLang="en-US" dirty="0" smtClean="0"/>
              <a:t>间差异显著性分析</a:t>
            </a:r>
            <a:endParaRPr lang="zh-CN" altLang="en-US" dirty="0"/>
          </a:p>
        </p:txBody>
      </p:sp>
      <p:sp>
        <p:nvSpPr>
          <p:cNvPr id="3" name="内容占位符 2"/>
          <p:cNvSpPr>
            <a:spLocks noGrp="1"/>
          </p:cNvSpPr>
          <p:nvPr>
            <p:ph idx="1"/>
          </p:nvPr>
        </p:nvSpPr>
        <p:spPr>
          <a:xfrm>
            <a:off x="457200" y="1844825"/>
            <a:ext cx="8472518" cy="726920"/>
          </a:xfrm>
        </p:spPr>
        <p:txBody>
          <a:bodyPr>
            <a:noAutofit/>
          </a:bodyPr>
          <a:lstStyle/>
          <a:p>
            <a:pPr marL="0" indent="0">
              <a:buNone/>
              <a:defRPr/>
            </a:pPr>
            <a:r>
              <a:rPr lang="en-US" altLang="zh-CN" sz="1600" b="0" dirty="0" smtClean="0"/>
              <a:t>ANCOM(Analysis of composition of </a:t>
            </a:r>
            <a:r>
              <a:rPr lang="en-US" altLang="zh-CN" sz="1600" b="0" dirty="0" err="1" smtClean="0"/>
              <a:t>microbiomes</a:t>
            </a:r>
            <a:r>
              <a:rPr lang="en-US" altLang="zh-CN" sz="1600" b="0" dirty="0" smtClean="0"/>
              <a:t>)</a:t>
            </a:r>
            <a:r>
              <a:rPr lang="zh-CN" altLang="en-US" sz="1600" b="0" dirty="0" smtClean="0"/>
              <a:t>是专门用于比较微生物组学数据中物种在组间的显著性差异的分析方法。</a:t>
            </a:r>
            <a:endParaRPr lang="en-US" altLang="zh-CN" sz="1600" b="0" dirty="0" smtClean="0"/>
          </a:p>
        </p:txBody>
      </p:sp>
      <p:pic>
        <p:nvPicPr>
          <p:cNvPr id="7170"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259632" y="2901220"/>
            <a:ext cx="6096000" cy="336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p:txBody>
          <a:bodyPr/>
          <a:lstStyle/>
          <a:p>
            <a:r>
              <a:rPr lang="en-US" altLang="zh-CN" dirty="0" err="1" smtClean="0"/>
              <a:t>LEfSe</a:t>
            </a:r>
            <a:r>
              <a:rPr lang="zh-CN" altLang="en-US" dirty="0" smtClean="0"/>
              <a:t>分析结果</a:t>
            </a:r>
            <a:endParaRPr lang="zh-CN" altLang="en-US" dirty="0"/>
          </a:p>
        </p:txBody>
      </p:sp>
      <p:pic>
        <p:nvPicPr>
          <p:cNvPr id="3074" name="Picture 2"/>
          <p:cNvPicPr>
            <a:picLocks noChangeAspect="1" noChangeArrowheads="1"/>
          </p:cNvPicPr>
          <p:nvPr/>
        </p:nvPicPr>
        <p:blipFill>
          <a:blip r:embed="rId2"/>
          <a:srcRect/>
          <a:stretch>
            <a:fillRect/>
          </a:stretch>
        </p:blipFill>
        <p:spPr bwMode="auto">
          <a:xfrm>
            <a:off x="3071802" y="1554341"/>
            <a:ext cx="5548309" cy="530365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LEfSe</a:t>
            </a:r>
            <a:r>
              <a:rPr lang="zh-CN" altLang="en-US" dirty="0" smtClean="0"/>
              <a:t>分析</a:t>
            </a:r>
            <a:r>
              <a:rPr lang="zh-CN" altLang="en-US" dirty="0" smtClean="0"/>
              <a:t>进化</a:t>
            </a:r>
            <a:r>
              <a:rPr lang="zh-CN" altLang="en-US" dirty="0" smtClean="0"/>
              <a:t>分支树</a:t>
            </a:r>
            <a:endParaRPr lang="zh-CN" altLang="en-US" dirty="0"/>
          </a:p>
        </p:txBody>
      </p:sp>
      <p:pic>
        <p:nvPicPr>
          <p:cNvPr id="2050" name="Picture 2"/>
          <p:cNvPicPr>
            <a:picLocks noChangeAspect="1" noChangeArrowheads="1"/>
          </p:cNvPicPr>
          <p:nvPr/>
        </p:nvPicPr>
        <p:blipFill>
          <a:blip r:embed="rId2"/>
          <a:srcRect/>
          <a:stretch>
            <a:fillRect/>
          </a:stretch>
        </p:blipFill>
        <p:spPr bwMode="auto">
          <a:xfrm>
            <a:off x="357158" y="1887536"/>
            <a:ext cx="8192999" cy="497046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样本共有</a:t>
            </a:r>
            <a:r>
              <a:rPr lang="zh-CN" altLang="en-US" dirty="0"/>
              <a:t>物种</a:t>
            </a:r>
            <a:r>
              <a:rPr lang="zh-CN" altLang="en-US" dirty="0" smtClean="0"/>
              <a:t>分析</a:t>
            </a:r>
            <a:endParaRPr lang="zh-CN" altLang="en-US" dirty="0"/>
          </a:p>
        </p:txBody>
      </p:sp>
      <p:pic>
        <p:nvPicPr>
          <p:cNvPr id="37891" name="Picture 2"/>
          <p:cNvPicPr>
            <a:picLocks noChangeAspect="1" noChangeArrowheads="1"/>
          </p:cNvPicPr>
          <p:nvPr/>
        </p:nvPicPr>
        <p:blipFill>
          <a:blip r:embed="rId2"/>
          <a:srcRect/>
          <a:stretch>
            <a:fillRect/>
          </a:stretch>
        </p:blipFill>
        <p:spPr bwMode="auto">
          <a:xfrm>
            <a:off x="2038350" y="1628775"/>
            <a:ext cx="5038725" cy="4524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0" dirty="0" smtClean="0"/>
              <a:t>各样本</a:t>
            </a:r>
            <a:r>
              <a:rPr lang="el-GR" altLang="zh-CN" dirty="0" smtClean="0"/>
              <a:t>α</a:t>
            </a:r>
            <a:r>
              <a:rPr lang="zh-CN" altLang="en-US" b="0" dirty="0" smtClean="0"/>
              <a:t>多样性指数</a:t>
            </a:r>
            <a:endParaRPr lang="zh-CN" altLang="en-US" dirty="0"/>
          </a:p>
        </p:txBody>
      </p:sp>
      <p:pic>
        <p:nvPicPr>
          <p:cNvPr id="4099" name="Picture 3"/>
          <p:cNvPicPr>
            <a:picLocks noChangeAspect="1" noChangeArrowheads="1"/>
          </p:cNvPicPr>
          <p:nvPr/>
        </p:nvPicPr>
        <p:blipFill>
          <a:blip r:embed="rId2"/>
          <a:srcRect l="3801"/>
          <a:stretch>
            <a:fillRect/>
          </a:stretch>
        </p:blipFill>
        <p:spPr bwMode="auto">
          <a:xfrm>
            <a:off x="857224" y="1928802"/>
            <a:ext cx="5424486" cy="42672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l-GR" altLang="zh-CN" dirty="0" smtClean="0"/>
              <a:t>α</a:t>
            </a:r>
            <a:r>
              <a:rPr lang="zh-CN" altLang="en-US" b="0" dirty="0" smtClean="0"/>
              <a:t>多样性指数箱线图</a:t>
            </a:r>
            <a:endParaRPr lang="zh-CN" altLang="en-US" dirty="0"/>
          </a:p>
        </p:txBody>
      </p:sp>
      <p:pic>
        <p:nvPicPr>
          <p:cNvPr id="39939" name="Picture 2"/>
          <p:cNvPicPr>
            <a:picLocks noChangeAspect="1" noChangeArrowheads="1"/>
          </p:cNvPicPr>
          <p:nvPr/>
        </p:nvPicPr>
        <p:blipFill>
          <a:blip r:embed="rId2"/>
          <a:srcRect l="1640" t="3123" r="1012"/>
          <a:stretch>
            <a:fillRect/>
          </a:stretch>
        </p:blipFill>
        <p:spPr bwMode="auto">
          <a:xfrm>
            <a:off x="1000100" y="2000240"/>
            <a:ext cx="7672387" cy="3835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l-GR" altLang="zh-CN" dirty="0" smtClean="0"/>
              <a:t>α</a:t>
            </a:r>
            <a:r>
              <a:rPr lang="zh-CN" altLang="en-US" b="0" dirty="0" smtClean="0"/>
              <a:t>多样性稀释曲线</a:t>
            </a:r>
            <a:r>
              <a:rPr lang="en-US" altLang="zh-CN" b="0" dirty="0" smtClean="0"/>
              <a:t>(</a:t>
            </a:r>
            <a:r>
              <a:rPr lang="en-US" b="0" dirty="0" smtClean="0"/>
              <a:t>Rarefaction Curve)</a:t>
            </a:r>
            <a:endParaRPr lang="zh-CN" altLang="en-US" dirty="0"/>
          </a:p>
        </p:txBody>
      </p:sp>
      <p:pic>
        <p:nvPicPr>
          <p:cNvPr id="63490" name="Picture 2"/>
          <p:cNvPicPr>
            <a:picLocks noChangeAspect="1" noChangeArrowheads="1"/>
          </p:cNvPicPr>
          <p:nvPr/>
        </p:nvPicPr>
        <p:blipFill rotWithShape="1">
          <a:blip r:embed="rId2"/>
          <a:srcRect b="-3203"/>
          <a:stretch/>
        </p:blipFill>
        <p:spPr bwMode="auto">
          <a:xfrm>
            <a:off x="357158" y="2071677"/>
            <a:ext cx="8110552" cy="411004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pPr>
              <a:defRPr/>
            </a:pPr>
            <a:fld id="{11BA499E-B93C-45AB-BB9E-DA336013DED9}" type="slidenum">
              <a:rPr lang="en-US" altLang="zh-CN" smtClean="0"/>
              <a:pPr>
                <a:defRPr/>
              </a:pPr>
              <a:t>2</a:t>
            </a:fld>
            <a:endParaRPr lang="en-US" altLang="zh-CN"/>
          </a:p>
        </p:txBody>
      </p:sp>
      <p:sp>
        <p:nvSpPr>
          <p:cNvPr id="13" name="标题 1"/>
          <p:cNvSpPr>
            <a:spLocks noGrp="1"/>
          </p:cNvSpPr>
          <p:nvPr>
            <p:ph type="title"/>
          </p:nvPr>
        </p:nvSpPr>
        <p:spPr>
          <a:xfrm>
            <a:off x="214282" y="928670"/>
            <a:ext cx="8229600" cy="1143000"/>
          </a:xfrm>
        </p:spPr>
        <p:txBody>
          <a:bodyPr/>
          <a:lstStyle/>
          <a:p>
            <a:r>
              <a:rPr lang="en-US" altLang="zh-CN" dirty="0" smtClean="0">
                <a:latin typeface="Calibri" charset="0"/>
                <a:ea typeface="黑体" charset="0"/>
                <a:cs typeface="黑体" charset="0"/>
              </a:rPr>
              <a:t>R</a:t>
            </a:r>
            <a:r>
              <a:rPr lang="zh-CN" altLang="en-US" dirty="0" smtClean="0">
                <a:latin typeface="Calibri" charset="0"/>
                <a:ea typeface="黑体" charset="0"/>
                <a:cs typeface="黑体" charset="0"/>
              </a:rPr>
              <a:t>语言与多组学数据个性化分析</a:t>
            </a:r>
            <a:endParaRPr lang="zh-CN" altLang="en-US" dirty="0"/>
          </a:p>
        </p:txBody>
      </p:sp>
      <p:pic>
        <p:nvPicPr>
          <p:cNvPr id="7" name="图片 6" descr="课表.jpg"/>
          <p:cNvPicPr>
            <a:picLocks noChangeAspect="1"/>
          </p:cNvPicPr>
          <p:nvPr/>
        </p:nvPicPr>
        <p:blipFill>
          <a:blip r:embed="rId2"/>
          <a:stretch>
            <a:fillRect/>
          </a:stretch>
        </p:blipFill>
        <p:spPr>
          <a:xfrm>
            <a:off x="2071670" y="1785926"/>
            <a:ext cx="4686311" cy="4736470"/>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Alpha</a:t>
            </a:r>
            <a:r>
              <a:rPr lang="zh-CN" altLang="en-US" dirty="0" smtClean="0"/>
              <a:t>多样性指数组间差异检验</a:t>
            </a:r>
            <a:endParaRPr lang="zh-CN" altLang="en-US" dirty="0"/>
          </a:p>
        </p:txBody>
      </p:sp>
      <p:pic>
        <p:nvPicPr>
          <p:cNvPr id="5122" name="Picture 2"/>
          <p:cNvPicPr>
            <a:picLocks noChangeAspect="1" noChangeArrowheads="1"/>
          </p:cNvPicPr>
          <p:nvPr/>
        </p:nvPicPr>
        <p:blipFill>
          <a:blip r:embed="rId2"/>
          <a:srcRect/>
          <a:stretch>
            <a:fillRect/>
          </a:stretch>
        </p:blipFill>
        <p:spPr bwMode="auto">
          <a:xfrm>
            <a:off x="857224" y="1643050"/>
            <a:ext cx="7223145" cy="500276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Beta</a:t>
            </a:r>
            <a:r>
              <a:rPr lang="zh-CN" altLang="en-US" dirty="0" smtClean="0"/>
              <a:t>多样性指数表格</a:t>
            </a:r>
            <a:endParaRPr lang="zh-CN" altLang="en-US" dirty="0"/>
          </a:p>
        </p:txBody>
      </p:sp>
      <p:pic>
        <p:nvPicPr>
          <p:cNvPr id="2050" name="Picture 2"/>
          <p:cNvPicPr>
            <a:picLocks noChangeAspect="1" noChangeArrowheads="1"/>
          </p:cNvPicPr>
          <p:nvPr/>
        </p:nvPicPr>
        <p:blipFill>
          <a:blip r:embed="rId2"/>
          <a:srcRect/>
          <a:stretch>
            <a:fillRect/>
          </a:stretch>
        </p:blipFill>
        <p:spPr bwMode="auto">
          <a:xfrm>
            <a:off x="571472" y="2000240"/>
            <a:ext cx="6858048" cy="4028577"/>
          </a:xfrm>
          <a:prstGeom prst="rect">
            <a:avLst/>
          </a:prstGeom>
          <a:noFill/>
          <a:ln w="9525">
            <a:noFill/>
            <a:miter lim="800000"/>
            <a:headEnd/>
            <a:tailEnd/>
          </a:ln>
          <a:effectLst/>
        </p:spPr>
      </p:pic>
      <p:pic>
        <p:nvPicPr>
          <p:cNvPr id="7170"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0" y="0"/>
            <a:ext cx="9144000" cy="920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Beta</a:t>
            </a:r>
            <a:r>
              <a:rPr lang="zh-CN" altLang="en-US" dirty="0" smtClean="0"/>
              <a:t>多样性指数热图</a:t>
            </a:r>
            <a:endParaRPr lang="zh-CN" altLang="en-US" dirty="0"/>
          </a:p>
        </p:txBody>
      </p:sp>
      <p:pic>
        <p:nvPicPr>
          <p:cNvPr id="3074" name="Picture 2"/>
          <p:cNvPicPr>
            <a:picLocks noChangeAspect="1" noChangeArrowheads="1"/>
          </p:cNvPicPr>
          <p:nvPr/>
        </p:nvPicPr>
        <p:blipFill>
          <a:blip r:embed="rId2"/>
          <a:srcRect/>
          <a:stretch>
            <a:fillRect/>
          </a:stretch>
        </p:blipFill>
        <p:spPr bwMode="auto">
          <a:xfrm>
            <a:off x="1500166" y="1571612"/>
            <a:ext cx="5585574" cy="5143512"/>
          </a:xfrm>
          <a:prstGeom prst="rect">
            <a:avLst/>
          </a:prstGeom>
          <a:noFill/>
          <a:ln w="9525">
            <a:noFill/>
            <a:miter lim="800000"/>
            <a:headEnd/>
            <a:tailEnd/>
          </a:ln>
          <a:effectLst/>
        </p:spPr>
      </p:pic>
      <p:pic>
        <p:nvPicPr>
          <p:cNvPr id="8194"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0" y="0"/>
            <a:ext cx="9144000" cy="920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Beta</a:t>
            </a:r>
            <a:r>
              <a:rPr lang="zh-CN" altLang="en-US" dirty="0" smtClean="0"/>
              <a:t>多样性指数热图</a:t>
            </a:r>
            <a:endParaRPr lang="zh-CN" altLang="en-US" dirty="0"/>
          </a:p>
        </p:txBody>
      </p:sp>
      <p:pic>
        <p:nvPicPr>
          <p:cNvPr id="1026" name="Picture 2"/>
          <p:cNvPicPr>
            <a:picLocks noGrp="1" noChangeAspect="1" noChangeArrowheads="1"/>
          </p:cNvPicPr>
          <p:nvPr>
            <p:ph idx="1"/>
          </p:nvPr>
        </p:nvPicPr>
        <p:blipFill>
          <a:blip r:embed="rId2"/>
          <a:srcRect/>
          <a:stretch>
            <a:fillRect/>
          </a:stretch>
        </p:blipFill>
        <p:spPr bwMode="auto">
          <a:xfrm>
            <a:off x="428596" y="1643050"/>
            <a:ext cx="8143900" cy="4827077"/>
          </a:xfrm>
          <a:prstGeom prst="rect">
            <a:avLst/>
          </a:prstGeom>
          <a:noFill/>
          <a:ln w="9525">
            <a:noFill/>
            <a:miter lim="800000"/>
            <a:headEnd/>
            <a:tailEnd/>
          </a:ln>
          <a:effectLst/>
        </p:spPr>
      </p:pic>
      <p:pic>
        <p:nvPicPr>
          <p:cNvPr id="9218"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0" y="16396"/>
            <a:ext cx="9144000" cy="920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PCOA</a:t>
            </a:r>
            <a:r>
              <a:rPr lang="zh-CN" altLang="en-US" dirty="0" smtClean="0"/>
              <a:t>分析：</a:t>
            </a:r>
            <a:r>
              <a:rPr lang="en-US" altLang="zh-CN" dirty="0" smtClean="0"/>
              <a:t>2D plot</a:t>
            </a:r>
            <a:endParaRPr lang="zh-CN" altLang="en-US" dirty="0"/>
          </a:p>
        </p:txBody>
      </p:sp>
      <p:pic>
        <p:nvPicPr>
          <p:cNvPr id="4098" name="Picture 2"/>
          <p:cNvPicPr>
            <a:picLocks noChangeAspect="1" noChangeArrowheads="1"/>
          </p:cNvPicPr>
          <p:nvPr/>
        </p:nvPicPr>
        <p:blipFill>
          <a:blip r:embed="rId2"/>
          <a:srcRect/>
          <a:stretch>
            <a:fillRect/>
          </a:stretch>
        </p:blipFill>
        <p:spPr bwMode="auto">
          <a:xfrm>
            <a:off x="2000232" y="1857364"/>
            <a:ext cx="5656277" cy="4838578"/>
          </a:xfrm>
          <a:prstGeom prst="rect">
            <a:avLst/>
          </a:prstGeom>
          <a:noFill/>
          <a:ln w="9525">
            <a:noFill/>
            <a:miter lim="800000"/>
            <a:headEnd/>
            <a:tailEnd/>
          </a:ln>
          <a:effectLst/>
        </p:spPr>
      </p:pic>
      <p:pic>
        <p:nvPicPr>
          <p:cNvPr id="13314"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0" y="0"/>
            <a:ext cx="9144000" cy="920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PCOA</a:t>
            </a:r>
            <a:r>
              <a:rPr lang="zh-CN" altLang="en-US" dirty="0" smtClean="0"/>
              <a:t>分析：</a:t>
            </a:r>
            <a:r>
              <a:rPr lang="en-US" altLang="zh-CN" dirty="0" smtClean="0"/>
              <a:t>3D plot</a:t>
            </a:r>
            <a:endParaRPr lang="zh-CN" altLang="en-US" dirty="0"/>
          </a:p>
        </p:txBody>
      </p:sp>
      <p:pic>
        <p:nvPicPr>
          <p:cNvPr id="5122" name="Picture 2"/>
          <p:cNvPicPr>
            <a:picLocks noChangeAspect="1" noChangeArrowheads="1"/>
          </p:cNvPicPr>
          <p:nvPr/>
        </p:nvPicPr>
        <p:blipFill>
          <a:blip r:embed="rId2"/>
          <a:srcRect/>
          <a:stretch>
            <a:fillRect/>
          </a:stretch>
        </p:blipFill>
        <p:spPr bwMode="auto">
          <a:xfrm>
            <a:off x="1928794" y="1857364"/>
            <a:ext cx="6143668" cy="4768438"/>
          </a:xfrm>
          <a:prstGeom prst="rect">
            <a:avLst/>
          </a:prstGeom>
          <a:noFill/>
          <a:ln w="9525">
            <a:noFill/>
            <a:miter lim="800000"/>
            <a:headEnd/>
            <a:tailEnd/>
          </a:ln>
          <a:effectLst/>
        </p:spPr>
      </p:pic>
      <p:pic>
        <p:nvPicPr>
          <p:cNvPr id="14338"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5602" y="0"/>
            <a:ext cx="9144000" cy="920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NMDS</a:t>
            </a:r>
            <a:r>
              <a:rPr lang="zh-CN" altLang="en-US" dirty="0" smtClean="0"/>
              <a:t>分析</a:t>
            </a:r>
            <a:endParaRPr lang="zh-CN" altLang="en-US" dirty="0"/>
          </a:p>
        </p:txBody>
      </p:sp>
      <p:pic>
        <p:nvPicPr>
          <p:cNvPr id="7170" name="Picture 2"/>
          <p:cNvPicPr>
            <a:picLocks noChangeAspect="1" noChangeArrowheads="1"/>
          </p:cNvPicPr>
          <p:nvPr/>
        </p:nvPicPr>
        <p:blipFill>
          <a:blip r:embed="rId2"/>
          <a:srcRect t="1512" r="1889"/>
          <a:stretch>
            <a:fillRect/>
          </a:stretch>
        </p:blipFill>
        <p:spPr bwMode="auto">
          <a:xfrm>
            <a:off x="1643042" y="1714488"/>
            <a:ext cx="5643602" cy="4903041"/>
          </a:xfrm>
          <a:prstGeom prst="rect">
            <a:avLst/>
          </a:prstGeom>
          <a:noFill/>
          <a:ln w="9525">
            <a:noFill/>
            <a:miter lim="800000"/>
            <a:headEnd/>
            <a:tailEnd/>
          </a:ln>
          <a:effectLst/>
        </p:spPr>
      </p:pic>
      <p:pic>
        <p:nvPicPr>
          <p:cNvPr id="15362"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2551" y="0"/>
            <a:ext cx="9144000" cy="920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PERMANOVA</a:t>
            </a:r>
            <a:endParaRPr lang="zh-CN" altLang="en-US" dirty="0"/>
          </a:p>
        </p:txBody>
      </p:sp>
      <p:pic>
        <p:nvPicPr>
          <p:cNvPr id="6146" name="Picture 2"/>
          <p:cNvPicPr>
            <a:picLocks noChangeAspect="1" noChangeArrowheads="1"/>
          </p:cNvPicPr>
          <p:nvPr/>
        </p:nvPicPr>
        <p:blipFill>
          <a:blip r:embed="rId2"/>
          <a:srcRect/>
          <a:stretch>
            <a:fillRect/>
          </a:stretch>
        </p:blipFill>
        <p:spPr bwMode="auto">
          <a:xfrm>
            <a:off x="1000101" y="1928802"/>
            <a:ext cx="6524227" cy="4051873"/>
          </a:xfrm>
          <a:prstGeom prst="rect">
            <a:avLst/>
          </a:prstGeom>
          <a:noFill/>
          <a:ln w="9525">
            <a:noFill/>
            <a:miter lim="800000"/>
            <a:headEnd/>
            <a:tailEnd/>
          </a:ln>
          <a:effectLst/>
        </p:spPr>
      </p:pic>
      <p:pic>
        <p:nvPicPr>
          <p:cNvPr id="17410"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5" y="0"/>
            <a:ext cx="9144000" cy="920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PLSDA</a:t>
            </a:r>
            <a:r>
              <a:rPr lang="zh-CN" altLang="en-US" dirty="0" smtClean="0"/>
              <a:t>分析：</a:t>
            </a:r>
            <a:r>
              <a:rPr lang="en-US" altLang="zh-CN" dirty="0" smtClean="0"/>
              <a:t>PCA</a:t>
            </a:r>
            <a:r>
              <a:rPr lang="zh-CN" altLang="en-US" dirty="0" smtClean="0"/>
              <a:t>分析</a:t>
            </a:r>
            <a:endParaRPr lang="zh-CN" altLang="en-US" dirty="0"/>
          </a:p>
        </p:txBody>
      </p:sp>
      <p:pic>
        <p:nvPicPr>
          <p:cNvPr id="8194" name="Picture 2"/>
          <p:cNvPicPr>
            <a:picLocks noChangeAspect="1" noChangeArrowheads="1"/>
          </p:cNvPicPr>
          <p:nvPr/>
        </p:nvPicPr>
        <p:blipFill>
          <a:blip r:embed="rId2"/>
          <a:srcRect t="1967"/>
          <a:stretch>
            <a:fillRect/>
          </a:stretch>
        </p:blipFill>
        <p:spPr bwMode="auto">
          <a:xfrm>
            <a:off x="1571605" y="1748719"/>
            <a:ext cx="5782116" cy="4942308"/>
          </a:xfrm>
          <a:prstGeom prst="rect">
            <a:avLst/>
          </a:prstGeom>
          <a:noFill/>
          <a:ln w="9525">
            <a:noFill/>
            <a:miter lim="800000"/>
            <a:headEnd/>
            <a:tailEnd/>
          </a:ln>
          <a:effectLst/>
        </p:spPr>
      </p:pic>
      <p:pic>
        <p:nvPicPr>
          <p:cNvPr id="18434"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0" y="0"/>
            <a:ext cx="9144000" cy="920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PLSDA</a:t>
            </a:r>
            <a:r>
              <a:rPr lang="zh-CN" altLang="en-US" dirty="0" smtClean="0"/>
              <a:t>分析：有监督的</a:t>
            </a:r>
            <a:r>
              <a:rPr lang="en-US" altLang="zh-CN" dirty="0" smtClean="0"/>
              <a:t>PLS-DA</a:t>
            </a:r>
            <a:endParaRPr lang="zh-CN" altLang="en-US" dirty="0"/>
          </a:p>
        </p:txBody>
      </p:sp>
      <p:pic>
        <p:nvPicPr>
          <p:cNvPr id="9218" name="Picture 2"/>
          <p:cNvPicPr>
            <a:picLocks noChangeAspect="1" noChangeArrowheads="1"/>
          </p:cNvPicPr>
          <p:nvPr/>
        </p:nvPicPr>
        <p:blipFill>
          <a:blip r:embed="rId2"/>
          <a:srcRect l="1767" t="2609" r="1040" b="869"/>
          <a:stretch>
            <a:fillRect/>
          </a:stretch>
        </p:blipFill>
        <p:spPr bwMode="auto">
          <a:xfrm>
            <a:off x="785786" y="1571588"/>
            <a:ext cx="7858180" cy="5286412"/>
          </a:xfrm>
          <a:prstGeom prst="rect">
            <a:avLst/>
          </a:prstGeom>
          <a:noFill/>
          <a:ln w="9525">
            <a:noFill/>
            <a:miter lim="800000"/>
            <a:headEnd/>
            <a:tailEnd/>
          </a:ln>
          <a:effectLst/>
        </p:spPr>
      </p:pic>
      <p:pic>
        <p:nvPicPr>
          <p:cNvPr id="19458"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0" y="44624"/>
            <a:ext cx="9144000" cy="920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pPr>
              <a:defRPr/>
            </a:pPr>
            <a:fld id="{11BA499E-B93C-45AB-BB9E-DA336013DED9}" type="slidenum">
              <a:rPr lang="en-US" altLang="zh-CN" smtClean="0"/>
              <a:pPr>
                <a:defRPr/>
              </a:pPr>
              <a:t>3</a:t>
            </a:fld>
            <a:endParaRPr lang="en-US" altLang="zh-CN"/>
          </a:p>
        </p:txBody>
      </p:sp>
      <p:graphicFrame>
        <p:nvGraphicFramePr>
          <p:cNvPr id="8" name="图示 7"/>
          <p:cNvGraphicFramePr/>
          <p:nvPr/>
        </p:nvGraphicFramePr>
        <p:xfrm>
          <a:off x="571472" y="2143116"/>
          <a:ext cx="7358114" cy="39290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标题 1"/>
          <p:cNvSpPr>
            <a:spLocks noGrp="1"/>
          </p:cNvSpPr>
          <p:nvPr>
            <p:ph type="title"/>
          </p:nvPr>
        </p:nvSpPr>
        <p:spPr>
          <a:xfrm>
            <a:off x="214282" y="1000108"/>
            <a:ext cx="8229600" cy="1143000"/>
          </a:xfrm>
        </p:spPr>
        <p:txBody>
          <a:bodyPr/>
          <a:lstStyle/>
          <a:p>
            <a:r>
              <a:rPr lang="zh-CN" altLang="en-US" dirty="0" smtClean="0"/>
              <a:t>主要内容</a:t>
            </a:r>
            <a:endParaRPr lang="zh-CN" altLang="en-US" dirty="0"/>
          </a:p>
        </p:txBody>
      </p:sp>
    </p:spTree>
    <p:extLst>
      <p:ext uri="{BB962C8B-B14F-4D97-AF65-F5344CB8AC3E}">
        <p14:creationId xmlns="" xmlns:p14="http://schemas.microsoft.com/office/powerpoint/2010/main" val="10204353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PLSDA</a:t>
            </a:r>
            <a:r>
              <a:rPr lang="zh-CN" altLang="en-US" dirty="0" smtClean="0"/>
              <a:t>分析：</a:t>
            </a:r>
            <a:r>
              <a:rPr lang="en-US" altLang="zh-CN" dirty="0" smtClean="0"/>
              <a:t>AUC</a:t>
            </a:r>
            <a:r>
              <a:rPr lang="zh-CN" altLang="en-US" dirty="0" smtClean="0"/>
              <a:t>分析</a:t>
            </a:r>
            <a:endParaRPr lang="zh-CN" altLang="en-US" dirty="0"/>
          </a:p>
        </p:txBody>
      </p:sp>
      <p:pic>
        <p:nvPicPr>
          <p:cNvPr id="10242" name="Picture 2"/>
          <p:cNvPicPr>
            <a:picLocks noChangeAspect="1" noChangeArrowheads="1"/>
          </p:cNvPicPr>
          <p:nvPr/>
        </p:nvPicPr>
        <p:blipFill>
          <a:blip r:embed="rId2"/>
          <a:srcRect/>
          <a:stretch>
            <a:fillRect/>
          </a:stretch>
        </p:blipFill>
        <p:spPr bwMode="auto">
          <a:xfrm>
            <a:off x="1214414" y="2000240"/>
            <a:ext cx="6500858" cy="4280390"/>
          </a:xfrm>
          <a:prstGeom prst="rect">
            <a:avLst/>
          </a:prstGeom>
          <a:noFill/>
          <a:ln w="9525">
            <a:noFill/>
            <a:miter lim="800000"/>
            <a:headEnd/>
            <a:tailEnd/>
          </a:ln>
          <a:effectLst/>
        </p:spPr>
      </p:pic>
      <p:pic>
        <p:nvPicPr>
          <p:cNvPr id="20482"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0" y="0"/>
            <a:ext cx="9144000" cy="920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特定物种系统进化分析</a:t>
            </a:r>
            <a:endParaRPr lang="zh-CN" altLang="en-US" dirty="0"/>
          </a:p>
        </p:txBody>
      </p:sp>
      <p:pic>
        <p:nvPicPr>
          <p:cNvPr id="11266" name="Picture 2"/>
          <p:cNvPicPr>
            <a:picLocks noChangeAspect="1" noChangeArrowheads="1"/>
          </p:cNvPicPr>
          <p:nvPr/>
        </p:nvPicPr>
        <p:blipFill>
          <a:blip r:embed="rId2"/>
          <a:srcRect l="3384"/>
          <a:stretch>
            <a:fillRect/>
          </a:stretch>
        </p:blipFill>
        <p:spPr bwMode="auto">
          <a:xfrm>
            <a:off x="2857488" y="2000240"/>
            <a:ext cx="6118238" cy="4391837"/>
          </a:xfrm>
          <a:prstGeom prst="rect">
            <a:avLst/>
          </a:prstGeom>
          <a:noFill/>
          <a:ln w="9525">
            <a:noFill/>
            <a:miter lim="800000"/>
            <a:headEnd/>
            <a:tailEnd/>
          </a:ln>
          <a:effectLst/>
        </p:spPr>
      </p:pic>
      <p:sp>
        <p:nvSpPr>
          <p:cNvPr id="5" name="矩形 4"/>
          <p:cNvSpPr/>
          <p:nvPr/>
        </p:nvSpPr>
        <p:spPr>
          <a:xfrm>
            <a:off x="357158" y="1928802"/>
            <a:ext cx="3071834" cy="1631216"/>
          </a:xfrm>
          <a:prstGeom prst="rect">
            <a:avLst/>
          </a:prstGeom>
        </p:spPr>
        <p:txBody>
          <a:bodyPr wrap="square">
            <a:spAutoFit/>
          </a:bodyPr>
          <a:lstStyle/>
          <a:p>
            <a:r>
              <a:rPr lang="zh-CN" altLang="en-US" sz="2000" dirty="0" smtClean="0">
                <a:latin typeface="Times New Roman" pitchFamily="18" charset="0"/>
                <a:ea typeface="黑体" pitchFamily="49" charset="-122"/>
              </a:rPr>
              <a:t>进化树，是用一种类似树状分支的图形来概括各物种之间的</a:t>
            </a:r>
            <a:r>
              <a:rPr lang="zh-CN" altLang="en-US" sz="2000" dirty="0" smtClean="0">
                <a:solidFill>
                  <a:srgbClr val="0070C0"/>
                </a:solidFill>
                <a:latin typeface="Times New Roman" pitchFamily="18" charset="0"/>
                <a:ea typeface="黑体" pitchFamily="49" charset="-122"/>
              </a:rPr>
              <a:t>亲缘关系</a:t>
            </a:r>
            <a:r>
              <a:rPr lang="zh-CN" altLang="en-US" sz="2000" dirty="0" smtClean="0">
                <a:latin typeface="Times New Roman" pitchFamily="18" charset="0"/>
                <a:ea typeface="黑体" pitchFamily="49" charset="-122"/>
              </a:rPr>
              <a:t>，可用来描述物种之间的进化关系。</a:t>
            </a:r>
            <a:endParaRPr lang="zh-CN" altLang="en-US" sz="2000" dirty="0">
              <a:latin typeface="Times New Roman" pitchFamily="18" charset="0"/>
              <a:ea typeface="黑体" pitchFamily="49" charset="-122"/>
            </a:endParaRPr>
          </a:p>
        </p:txBody>
      </p:sp>
      <p:pic>
        <p:nvPicPr>
          <p:cNvPr id="22530"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0" y="27062"/>
            <a:ext cx="9144000" cy="920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t>
            </a:r>
            <a:r>
              <a:rPr lang="en-US" altLang="zh-CN" dirty="0" smtClean="0"/>
              <a:t>DA bacteria location plot</a:t>
            </a:r>
            <a:endParaRPr lang="zh-CN" altLang="en-US" dirty="0"/>
          </a:p>
        </p:txBody>
      </p:sp>
      <p:pic>
        <p:nvPicPr>
          <p:cNvPr id="12290" name="Picture 2"/>
          <p:cNvPicPr>
            <a:picLocks noChangeAspect="1" noChangeArrowheads="1"/>
          </p:cNvPicPr>
          <p:nvPr/>
        </p:nvPicPr>
        <p:blipFill>
          <a:blip r:embed="rId2"/>
          <a:srcRect t="5677"/>
          <a:stretch>
            <a:fillRect/>
          </a:stretch>
        </p:blipFill>
        <p:spPr bwMode="auto">
          <a:xfrm>
            <a:off x="1643042" y="1825435"/>
            <a:ext cx="5643602" cy="5032565"/>
          </a:xfrm>
          <a:prstGeom prst="rect">
            <a:avLst/>
          </a:prstGeom>
          <a:noFill/>
          <a:ln w="9525">
            <a:noFill/>
            <a:miter lim="800000"/>
            <a:headEnd/>
            <a:tailEnd/>
          </a:ln>
          <a:effectLst/>
        </p:spPr>
      </p:pic>
      <p:pic>
        <p:nvPicPr>
          <p:cNvPr id="25602"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885" y="0"/>
            <a:ext cx="9144000" cy="920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相关性分析热图</a:t>
            </a:r>
            <a:endParaRPr lang="zh-CN" altLang="en-US" dirty="0"/>
          </a:p>
        </p:txBody>
      </p:sp>
      <p:pic>
        <p:nvPicPr>
          <p:cNvPr id="13314" name="Picture 2"/>
          <p:cNvPicPr>
            <a:picLocks noChangeAspect="1" noChangeArrowheads="1"/>
          </p:cNvPicPr>
          <p:nvPr/>
        </p:nvPicPr>
        <p:blipFill>
          <a:blip r:embed="rId2"/>
          <a:srcRect/>
          <a:stretch>
            <a:fillRect/>
          </a:stretch>
        </p:blipFill>
        <p:spPr bwMode="auto">
          <a:xfrm>
            <a:off x="1714480" y="1571612"/>
            <a:ext cx="6263990" cy="5008806"/>
          </a:xfrm>
          <a:prstGeom prst="rect">
            <a:avLst/>
          </a:prstGeom>
          <a:noFill/>
          <a:ln w="9525">
            <a:noFill/>
            <a:miter lim="800000"/>
            <a:headEnd/>
            <a:tailEnd/>
          </a:ln>
          <a:effectLst/>
        </p:spPr>
      </p:pic>
      <p:pic>
        <p:nvPicPr>
          <p:cNvPr id="26626"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0" y="0"/>
            <a:ext cx="9144000" cy="920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PICRUSt</a:t>
            </a:r>
            <a:endParaRPr lang="zh-CN" altLang="en-US" dirty="0"/>
          </a:p>
        </p:txBody>
      </p:sp>
      <p:sp>
        <p:nvSpPr>
          <p:cNvPr id="3" name="内容占位符 2"/>
          <p:cNvSpPr>
            <a:spLocks noGrp="1"/>
          </p:cNvSpPr>
          <p:nvPr>
            <p:ph idx="1"/>
          </p:nvPr>
        </p:nvSpPr>
        <p:spPr>
          <a:xfrm>
            <a:off x="457200" y="1772816"/>
            <a:ext cx="8229600" cy="5085184"/>
          </a:xfrm>
        </p:spPr>
        <p:txBody>
          <a:bodyPr>
            <a:normAutofit/>
          </a:bodyPr>
          <a:lstStyle/>
          <a:p>
            <a:r>
              <a:rPr lang="en-US" altLang="zh-CN" sz="2400" b="0" dirty="0"/>
              <a:t>Phylogenetic Investigation of Communities </a:t>
            </a:r>
            <a:r>
              <a:rPr lang="en-US" altLang="zh-CN" sz="2400" b="0" dirty="0" smtClean="0"/>
              <a:t>by Reconstruction </a:t>
            </a:r>
            <a:r>
              <a:rPr lang="en-US" altLang="zh-CN" sz="2400" b="0" dirty="0"/>
              <a:t>of Unobserved States</a:t>
            </a:r>
          </a:p>
          <a:p>
            <a:r>
              <a:rPr lang="zh-CN" altLang="en-US" sz="2400" b="0" dirty="0" smtClean="0"/>
              <a:t>基于已测细菌基因组的</a:t>
            </a:r>
            <a:r>
              <a:rPr lang="en-US" altLang="zh-CN" sz="2400" b="0" dirty="0" err="1" smtClean="0"/>
              <a:t>16S</a:t>
            </a:r>
            <a:r>
              <a:rPr lang="en-US" altLang="zh-CN" sz="2400" b="0" dirty="0" smtClean="0"/>
              <a:t> </a:t>
            </a:r>
            <a:r>
              <a:rPr lang="en-US" altLang="zh-CN" sz="2400" b="0" dirty="0" err="1" smtClean="0"/>
              <a:t>rRNA</a:t>
            </a:r>
            <a:r>
              <a:rPr lang="zh-CN" altLang="en-US" sz="2400" b="0" dirty="0" smtClean="0"/>
              <a:t>序列，推断它们的共同祖先的基因功能谱</a:t>
            </a:r>
            <a:endParaRPr lang="en-US" altLang="zh-CN" sz="2400" b="0" dirty="0" smtClean="0"/>
          </a:p>
          <a:p>
            <a:r>
              <a:rPr lang="zh-CN" altLang="en-US" sz="2400" b="0" dirty="0" smtClean="0"/>
              <a:t>对</a:t>
            </a:r>
            <a:r>
              <a:rPr lang="en-US" altLang="zh-CN" sz="2400" b="0" dirty="0" err="1" smtClean="0"/>
              <a:t>Greengenes</a:t>
            </a:r>
            <a:r>
              <a:rPr lang="zh-CN" altLang="en-US" sz="2400" b="0" dirty="0" smtClean="0"/>
              <a:t>数据库中其它未测物种的基因功能谱进行推断，构建古菌和细菌域全谱系的基因功能预测谱</a:t>
            </a:r>
            <a:endParaRPr lang="en-US" altLang="zh-CN" sz="2400" b="0" dirty="0" smtClean="0"/>
          </a:p>
          <a:p>
            <a:r>
              <a:rPr lang="zh-CN" altLang="en-US" sz="2400" b="0" dirty="0" smtClean="0"/>
              <a:t>将测序得到的菌群组成映射到数据库中，对菌群代谢功能进行预测</a:t>
            </a:r>
            <a:endParaRPr lang="zh-CN" altLang="en-US" sz="2400" dirty="0"/>
          </a:p>
        </p:txBody>
      </p:sp>
      <p:pic>
        <p:nvPicPr>
          <p:cNvPr id="31746"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0" y="4589"/>
            <a:ext cx="9144000" cy="920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L1</a:t>
            </a:r>
            <a:r>
              <a:rPr lang="zh-CN" altLang="en-US" dirty="0" smtClean="0"/>
              <a:t>级别功能预测组成的柱形图</a:t>
            </a:r>
            <a:endParaRPr lang="zh-CN" altLang="en-US" dirty="0"/>
          </a:p>
        </p:txBody>
      </p:sp>
      <p:pic>
        <p:nvPicPr>
          <p:cNvPr id="20482" name="Picture 2"/>
          <p:cNvPicPr>
            <a:picLocks noChangeAspect="1" noChangeArrowheads="1"/>
          </p:cNvPicPr>
          <p:nvPr/>
        </p:nvPicPr>
        <p:blipFill>
          <a:blip r:embed="rId2"/>
          <a:srcRect/>
          <a:stretch>
            <a:fillRect/>
          </a:stretch>
        </p:blipFill>
        <p:spPr bwMode="auto">
          <a:xfrm>
            <a:off x="857224" y="1785926"/>
            <a:ext cx="6929486" cy="4923450"/>
          </a:xfrm>
          <a:prstGeom prst="rect">
            <a:avLst/>
          </a:prstGeom>
          <a:noFill/>
          <a:ln w="9525">
            <a:noFill/>
            <a:miter lim="800000"/>
            <a:headEnd/>
            <a:tailEnd/>
          </a:ln>
          <a:effectLst/>
        </p:spPr>
      </p:pic>
      <p:pic>
        <p:nvPicPr>
          <p:cNvPr id="33794"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5652" y="0"/>
            <a:ext cx="9144000" cy="920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基于</a:t>
            </a:r>
            <a:r>
              <a:rPr lang="en-US" dirty="0" smtClean="0"/>
              <a:t>KEGG L1</a:t>
            </a:r>
            <a:r>
              <a:rPr lang="zh-CN" altLang="en-US" dirty="0" smtClean="0"/>
              <a:t>水平的</a:t>
            </a:r>
            <a:r>
              <a:rPr lang="en-US" dirty="0" smtClean="0"/>
              <a:t>PCA</a:t>
            </a:r>
            <a:r>
              <a:rPr lang="zh-CN" altLang="en-US" dirty="0" smtClean="0"/>
              <a:t>分析结果展示</a:t>
            </a:r>
            <a:endParaRPr lang="zh-CN" altLang="en-US" dirty="0"/>
          </a:p>
        </p:txBody>
      </p:sp>
      <p:pic>
        <p:nvPicPr>
          <p:cNvPr id="21506" name="Picture 2"/>
          <p:cNvPicPr>
            <a:picLocks noChangeAspect="1" noChangeArrowheads="1"/>
          </p:cNvPicPr>
          <p:nvPr/>
        </p:nvPicPr>
        <p:blipFill>
          <a:blip r:embed="rId2"/>
          <a:srcRect l="1954" t="1284" r="2322" b="1112"/>
          <a:stretch>
            <a:fillRect/>
          </a:stretch>
        </p:blipFill>
        <p:spPr bwMode="auto">
          <a:xfrm>
            <a:off x="1071538" y="2143116"/>
            <a:ext cx="5786478" cy="4487473"/>
          </a:xfrm>
          <a:prstGeom prst="rect">
            <a:avLst/>
          </a:prstGeom>
          <a:noFill/>
          <a:ln w="9525">
            <a:noFill/>
            <a:miter lim="800000"/>
            <a:headEnd/>
            <a:tailEnd/>
          </a:ln>
          <a:effectLst/>
        </p:spPr>
      </p:pic>
      <p:pic>
        <p:nvPicPr>
          <p:cNvPr id="34818"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0" y="22498"/>
            <a:ext cx="9144000" cy="920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组间功能差异性分析：</a:t>
            </a:r>
            <a:r>
              <a:rPr lang="en-US" altLang="zh-CN" dirty="0" err="1" smtClean="0"/>
              <a:t>DunnTest</a:t>
            </a:r>
            <a:endParaRPr lang="zh-CN" altLang="en-US" dirty="0"/>
          </a:p>
        </p:txBody>
      </p:sp>
      <p:pic>
        <p:nvPicPr>
          <p:cNvPr id="22530" name="Picture 2"/>
          <p:cNvPicPr>
            <a:picLocks noChangeAspect="1" noChangeArrowheads="1"/>
          </p:cNvPicPr>
          <p:nvPr/>
        </p:nvPicPr>
        <p:blipFill>
          <a:blip r:embed="rId2"/>
          <a:srcRect/>
          <a:stretch>
            <a:fillRect/>
          </a:stretch>
        </p:blipFill>
        <p:spPr bwMode="auto">
          <a:xfrm>
            <a:off x="200029" y="1928802"/>
            <a:ext cx="8943971" cy="4037769"/>
          </a:xfrm>
          <a:prstGeom prst="rect">
            <a:avLst/>
          </a:prstGeom>
          <a:noFill/>
          <a:ln w="9525">
            <a:noFill/>
            <a:miter lim="800000"/>
            <a:headEnd/>
            <a:tailEnd/>
          </a:ln>
          <a:effectLst/>
        </p:spPr>
      </p:pic>
      <p:pic>
        <p:nvPicPr>
          <p:cNvPr id="35842"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0" y="0"/>
            <a:ext cx="9144000" cy="920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组间功能差异性分析：</a:t>
            </a:r>
            <a:r>
              <a:rPr lang="en-US" altLang="zh-CN" dirty="0" err="1" smtClean="0"/>
              <a:t>Annova</a:t>
            </a:r>
            <a:r>
              <a:rPr lang="en-US" altLang="zh-CN" dirty="0" smtClean="0"/>
              <a:t> and Duncan</a:t>
            </a:r>
            <a:endParaRPr lang="zh-CN" altLang="en-US" dirty="0"/>
          </a:p>
        </p:txBody>
      </p:sp>
      <p:pic>
        <p:nvPicPr>
          <p:cNvPr id="23554" name="Picture 2"/>
          <p:cNvPicPr>
            <a:picLocks noChangeAspect="1" noChangeArrowheads="1"/>
          </p:cNvPicPr>
          <p:nvPr/>
        </p:nvPicPr>
        <p:blipFill>
          <a:blip r:embed="rId2"/>
          <a:srcRect/>
          <a:stretch>
            <a:fillRect/>
          </a:stretch>
        </p:blipFill>
        <p:spPr bwMode="auto">
          <a:xfrm>
            <a:off x="285720" y="2071678"/>
            <a:ext cx="8523287" cy="3762375"/>
          </a:xfrm>
          <a:prstGeom prst="rect">
            <a:avLst/>
          </a:prstGeom>
          <a:noFill/>
          <a:ln w="9525">
            <a:noFill/>
            <a:miter lim="800000"/>
            <a:headEnd/>
            <a:tailEnd/>
          </a:ln>
          <a:effectLst/>
        </p:spPr>
      </p:pic>
      <p:pic>
        <p:nvPicPr>
          <p:cNvPr id="36866"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0" y="0"/>
            <a:ext cx="9144000" cy="920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pPr>
              <a:defRPr/>
            </a:pPr>
            <a:fld id="{11BA499E-B93C-45AB-BB9E-DA336013DED9}" type="slidenum">
              <a:rPr lang="en-US" altLang="zh-CN" smtClean="0"/>
              <a:pPr>
                <a:defRPr/>
              </a:pPr>
              <a:t>39</a:t>
            </a:fld>
            <a:endParaRPr lang="en-US" altLang="zh-CN"/>
          </a:p>
        </p:txBody>
      </p:sp>
      <p:graphicFrame>
        <p:nvGraphicFramePr>
          <p:cNvPr id="8" name="图示 7"/>
          <p:cNvGraphicFramePr/>
          <p:nvPr/>
        </p:nvGraphicFramePr>
        <p:xfrm>
          <a:off x="571472" y="2143116"/>
          <a:ext cx="7358114" cy="39290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标题 1"/>
          <p:cNvSpPr>
            <a:spLocks noGrp="1"/>
          </p:cNvSpPr>
          <p:nvPr>
            <p:ph type="title"/>
          </p:nvPr>
        </p:nvSpPr>
        <p:spPr>
          <a:xfrm>
            <a:off x="214282" y="1000108"/>
            <a:ext cx="8229600" cy="1143000"/>
          </a:xfrm>
        </p:spPr>
        <p:txBody>
          <a:bodyPr/>
          <a:lstStyle/>
          <a:p>
            <a:r>
              <a:rPr lang="zh-CN" altLang="en-US" dirty="0" smtClean="0"/>
              <a:t>主要内容</a:t>
            </a:r>
            <a:endParaRPr lang="zh-CN" altLang="en-US" dirty="0"/>
          </a:p>
        </p:txBody>
      </p:sp>
    </p:spTree>
    <p:extLst>
      <p:ext uri="{BB962C8B-B14F-4D97-AF65-F5344CB8AC3E}">
        <p14:creationId xmlns="" xmlns:p14="http://schemas.microsoft.com/office/powerpoint/2010/main" val="10204353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pPr>
              <a:defRPr/>
            </a:pPr>
            <a:fld id="{11BA499E-B93C-45AB-BB9E-DA336013DED9}" type="slidenum">
              <a:rPr lang="en-US" altLang="zh-CN" smtClean="0"/>
              <a:pPr>
                <a:defRPr/>
              </a:pPr>
              <a:t>4</a:t>
            </a:fld>
            <a:endParaRPr lang="en-US" altLang="zh-CN"/>
          </a:p>
        </p:txBody>
      </p:sp>
      <p:graphicFrame>
        <p:nvGraphicFramePr>
          <p:cNvPr id="8" name="图示 7"/>
          <p:cNvGraphicFramePr/>
          <p:nvPr/>
        </p:nvGraphicFramePr>
        <p:xfrm>
          <a:off x="571472" y="2143116"/>
          <a:ext cx="7358114" cy="39290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标题 1"/>
          <p:cNvSpPr>
            <a:spLocks noGrp="1"/>
          </p:cNvSpPr>
          <p:nvPr>
            <p:ph type="title"/>
          </p:nvPr>
        </p:nvSpPr>
        <p:spPr>
          <a:xfrm>
            <a:off x="214282" y="1000108"/>
            <a:ext cx="8229600" cy="1143000"/>
          </a:xfrm>
        </p:spPr>
        <p:txBody>
          <a:bodyPr/>
          <a:lstStyle/>
          <a:p>
            <a:r>
              <a:rPr lang="zh-CN" altLang="en-US" dirty="0" smtClean="0"/>
              <a:t>主要内容</a:t>
            </a:r>
            <a:endParaRPr lang="zh-CN" altLang="en-US" dirty="0"/>
          </a:p>
        </p:txBody>
      </p:sp>
    </p:spTree>
    <p:extLst>
      <p:ext uri="{BB962C8B-B14F-4D97-AF65-F5344CB8AC3E}">
        <p14:creationId xmlns="" xmlns:p14="http://schemas.microsoft.com/office/powerpoint/2010/main" val="102043535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物种的注释与</a:t>
            </a:r>
            <a:r>
              <a:rPr lang="zh-CN" altLang="en-US" dirty="0" smtClean="0"/>
              <a:t>评估结果可视化</a:t>
            </a:r>
            <a:endParaRPr lang="zh-CN" altLang="en-US" dirty="0"/>
          </a:p>
        </p:txBody>
      </p:sp>
      <p:pic>
        <p:nvPicPr>
          <p:cNvPr id="2051" name="Picture 3"/>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14283" y="2071678"/>
            <a:ext cx="3143272" cy="14583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071802" y="3214686"/>
            <a:ext cx="2713345" cy="249040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4"/>
          <a:srcRect/>
          <a:stretch>
            <a:fillRect/>
          </a:stretch>
        </p:blipFill>
        <p:spPr bwMode="auto">
          <a:xfrm>
            <a:off x="0" y="3857628"/>
            <a:ext cx="3143240" cy="2446095"/>
          </a:xfrm>
          <a:prstGeom prst="rect">
            <a:avLst/>
          </a:prstGeom>
          <a:noFill/>
          <a:ln w="9525">
            <a:noFill/>
            <a:miter lim="800000"/>
            <a:headEnd/>
            <a:tailEnd/>
          </a:ln>
          <a:effectLst/>
        </p:spPr>
      </p:pic>
      <p:pic>
        <p:nvPicPr>
          <p:cNvPr id="3075" name="Picture 3"/>
          <p:cNvPicPr>
            <a:picLocks noChangeAspect="1" noChangeArrowheads="1"/>
          </p:cNvPicPr>
          <p:nvPr/>
        </p:nvPicPr>
        <p:blipFill>
          <a:blip r:embed="rId5"/>
          <a:srcRect/>
          <a:stretch>
            <a:fillRect/>
          </a:stretch>
        </p:blipFill>
        <p:spPr bwMode="auto">
          <a:xfrm>
            <a:off x="5857884" y="2571744"/>
            <a:ext cx="3143255" cy="3771906"/>
          </a:xfrm>
          <a:prstGeom prst="rect">
            <a:avLst/>
          </a:prstGeom>
          <a:noFill/>
          <a:ln w="9525">
            <a:noFill/>
            <a:miter lim="800000"/>
            <a:headEnd/>
            <a:tailEnd/>
          </a:ln>
          <a:effectLst/>
        </p:spPr>
      </p:pic>
    </p:spTree>
    <p:extLst>
      <p:ext uri="{BB962C8B-B14F-4D97-AF65-F5344CB8AC3E}">
        <p14:creationId xmlns="" xmlns:p14="http://schemas.microsoft.com/office/powerpoint/2010/main" val="400072199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57158" y="1714488"/>
            <a:ext cx="5786478" cy="3016926"/>
          </a:xfrm>
        </p:spPr>
        <p:txBody>
          <a:bodyPr>
            <a:normAutofit fontScale="77500" lnSpcReduction="20000"/>
          </a:bodyPr>
          <a:lstStyle/>
          <a:p>
            <a:pPr>
              <a:spcBef>
                <a:spcPct val="0"/>
              </a:spcBef>
              <a:buNone/>
            </a:pPr>
            <a:r>
              <a:rPr lang="en-US" altLang="zh-CN" sz="1600" b="0" dirty="0" smtClean="0"/>
              <a:t>library(</a:t>
            </a:r>
            <a:r>
              <a:rPr lang="en-US" altLang="zh-CN" sz="1600" b="0" dirty="0" err="1" smtClean="0"/>
              <a:t>RColorBrewer</a:t>
            </a:r>
            <a:r>
              <a:rPr lang="en-US" altLang="zh-CN" sz="1600" b="0" dirty="0" smtClean="0"/>
              <a:t>)</a:t>
            </a:r>
          </a:p>
          <a:p>
            <a:pPr>
              <a:spcBef>
                <a:spcPct val="0"/>
              </a:spcBef>
              <a:buNone/>
            </a:pPr>
            <a:r>
              <a:rPr lang="en-US" altLang="zh-CN" sz="1600" b="0" dirty="0" err="1" smtClean="0"/>
              <a:t>otu</a:t>
            </a:r>
            <a:r>
              <a:rPr lang="en-US" altLang="zh-CN" sz="1600" b="0" dirty="0" smtClean="0"/>
              <a:t> &lt;- </a:t>
            </a:r>
            <a:r>
              <a:rPr lang="en-US" altLang="zh-CN" sz="1600" b="0" dirty="0" err="1" smtClean="0"/>
              <a:t>read.table</a:t>
            </a:r>
            <a:r>
              <a:rPr lang="en-US" altLang="zh-CN" sz="1600" b="0" dirty="0" smtClean="0"/>
              <a:t>("</a:t>
            </a:r>
            <a:r>
              <a:rPr lang="en-US" altLang="zh-CN" sz="1600" b="0" dirty="0" err="1" smtClean="0"/>
              <a:t>otu_table.Species.relative.txt</a:t>
            </a:r>
            <a:r>
              <a:rPr lang="en-US" altLang="zh-CN" sz="1600" b="0" dirty="0" smtClean="0"/>
              <a:t>", header=T, sep="\</a:t>
            </a:r>
            <a:r>
              <a:rPr lang="en-US" altLang="zh-CN" sz="1600" b="0" dirty="0" err="1" smtClean="0"/>
              <a:t>t",row.names</a:t>
            </a:r>
            <a:r>
              <a:rPr lang="en-US" altLang="zh-CN" sz="1600" b="0" dirty="0" smtClean="0"/>
              <a:t>=1)</a:t>
            </a:r>
          </a:p>
          <a:p>
            <a:pPr>
              <a:spcBef>
                <a:spcPct val="0"/>
              </a:spcBef>
              <a:buNone/>
            </a:pPr>
            <a:r>
              <a:rPr lang="en-US" altLang="zh-CN" sz="1600" b="0" dirty="0" err="1" smtClean="0"/>
              <a:t>otu</a:t>
            </a:r>
            <a:r>
              <a:rPr lang="en-US" altLang="zh-CN" sz="1600" b="0" dirty="0" smtClean="0"/>
              <a:t>=</a:t>
            </a:r>
            <a:r>
              <a:rPr lang="en-US" altLang="zh-CN" sz="1600" b="0" dirty="0" err="1" smtClean="0"/>
              <a:t>otu</a:t>
            </a:r>
            <a:r>
              <a:rPr lang="en-US" altLang="zh-CN" sz="1600" b="0" dirty="0" smtClean="0"/>
              <a:t>[order(otu$H1,decreasing = T),]</a:t>
            </a:r>
          </a:p>
          <a:p>
            <a:pPr>
              <a:spcBef>
                <a:spcPct val="0"/>
              </a:spcBef>
              <a:buNone/>
            </a:pPr>
            <a:r>
              <a:rPr lang="en-US" altLang="zh-CN" sz="1600" b="0" dirty="0" err="1" smtClean="0"/>
              <a:t>otu</a:t>
            </a:r>
            <a:r>
              <a:rPr lang="en-US" altLang="zh-CN" sz="1600" b="0" dirty="0" smtClean="0"/>
              <a:t>&lt;-</a:t>
            </a:r>
            <a:r>
              <a:rPr lang="en-US" altLang="zh-CN" sz="1600" b="0" dirty="0" err="1" smtClean="0"/>
              <a:t>as.matrix</a:t>
            </a:r>
            <a:r>
              <a:rPr lang="en-US" altLang="zh-CN" sz="1600" b="0" dirty="0" smtClean="0"/>
              <a:t>(</a:t>
            </a:r>
            <a:r>
              <a:rPr lang="en-US" altLang="zh-CN" sz="1600" b="0" dirty="0" err="1" smtClean="0"/>
              <a:t>otu</a:t>
            </a:r>
            <a:r>
              <a:rPr lang="en-US" altLang="zh-CN" sz="1600" b="0" dirty="0" smtClean="0"/>
              <a:t>[,-</a:t>
            </a:r>
            <a:r>
              <a:rPr lang="en-US" altLang="zh-CN" sz="1600" b="0" dirty="0" err="1" smtClean="0"/>
              <a:t>ncol</a:t>
            </a:r>
            <a:r>
              <a:rPr lang="en-US" altLang="zh-CN" sz="1600" b="0" dirty="0" smtClean="0"/>
              <a:t>(</a:t>
            </a:r>
            <a:r>
              <a:rPr lang="en-US" altLang="zh-CN" sz="1600" b="0" dirty="0" err="1" smtClean="0"/>
              <a:t>otu</a:t>
            </a:r>
            <a:r>
              <a:rPr lang="en-US" altLang="zh-CN" sz="1600" b="0" dirty="0" smtClean="0"/>
              <a:t>)])</a:t>
            </a:r>
          </a:p>
          <a:p>
            <a:pPr>
              <a:spcBef>
                <a:spcPct val="0"/>
              </a:spcBef>
              <a:buNone/>
            </a:pPr>
            <a:r>
              <a:rPr lang="en-US" altLang="zh-CN" sz="1600" b="0" dirty="0" err="1" smtClean="0"/>
              <a:t>otu</a:t>
            </a:r>
            <a:r>
              <a:rPr lang="en-US" altLang="zh-CN" sz="1600" b="0" dirty="0" smtClean="0"/>
              <a:t>=</a:t>
            </a:r>
            <a:r>
              <a:rPr lang="en-US" altLang="zh-CN" sz="1600" b="0" dirty="0" err="1" smtClean="0"/>
              <a:t>otu</a:t>
            </a:r>
            <a:r>
              <a:rPr lang="en-US" altLang="zh-CN" sz="1600" b="0" dirty="0" smtClean="0"/>
              <a:t>*100</a:t>
            </a:r>
          </a:p>
          <a:p>
            <a:pPr>
              <a:spcBef>
                <a:spcPct val="0"/>
              </a:spcBef>
              <a:buNone/>
            </a:pPr>
            <a:r>
              <a:rPr lang="en-US" altLang="zh-CN" sz="1600" b="0" dirty="0" err="1" smtClean="0"/>
              <a:t>col</a:t>
            </a:r>
            <a:r>
              <a:rPr lang="en-US" altLang="zh-CN" sz="1600" b="0" dirty="0" smtClean="0"/>
              <a:t>=brewer.pal(</a:t>
            </a:r>
            <a:r>
              <a:rPr lang="en-US" altLang="zh-CN" sz="1600" b="0" dirty="0" err="1" smtClean="0"/>
              <a:t>n,name</a:t>
            </a:r>
            <a:r>
              <a:rPr lang="en-US" altLang="zh-CN" sz="1600" b="0" dirty="0" smtClean="0"/>
              <a:t>="Set3")</a:t>
            </a:r>
          </a:p>
          <a:p>
            <a:pPr>
              <a:spcBef>
                <a:spcPct val="0"/>
              </a:spcBef>
              <a:buNone/>
            </a:pPr>
            <a:r>
              <a:rPr lang="en-US" altLang="zh-CN" sz="1600" b="0" dirty="0" smtClean="0"/>
              <a:t>par(mar=c(3,3,3,8))</a:t>
            </a:r>
          </a:p>
          <a:p>
            <a:pPr>
              <a:spcBef>
                <a:spcPct val="0"/>
              </a:spcBef>
              <a:buNone/>
            </a:pPr>
            <a:r>
              <a:rPr lang="en-US" altLang="zh-CN" sz="1600" b="0" dirty="0" smtClean="0"/>
              <a:t>n=</a:t>
            </a:r>
            <a:r>
              <a:rPr lang="en-US" altLang="zh-CN" sz="1600" b="0" dirty="0" err="1" smtClean="0"/>
              <a:t>nrow</a:t>
            </a:r>
            <a:r>
              <a:rPr lang="en-US" altLang="zh-CN" sz="1600" b="0" dirty="0" smtClean="0"/>
              <a:t>(</a:t>
            </a:r>
            <a:r>
              <a:rPr lang="en-US" altLang="zh-CN" sz="1600" b="0" dirty="0" err="1" smtClean="0"/>
              <a:t>otu</a:t>
            </a:r>
            <a:r>
              <a:rPr lang="en-US" altLang="zh-CN" sz="1600" b="0" dirty="0" smtClean="0"/>
              <a:t>)</a:t>
            </a:r>
          </a:p>
          <a:p>
            <a:pPr>
              <a:spcBef>
                <a:spcPct val="0"/>
              </a:spcBef>
              <a:buNone/>
            </a:pPr>
            <a:r>
              <a:rPr lang="en-US" altLang="zh-CN" sz="1600" b="0" dirty="0" err="1" smtClean="0"/>
              <a:t>barplot</a:t>
            </a:r>
            <a:r>
              <a:rPr lang="en-US" altLang="zh-CN" sz="1600" b="0" dirty="0" smtClean="0"/>
              <a:t>(</a:t>
            </a:r>
            <a:r>
              <a:rPr lang="en-US" altLang="zh-CN" sz="1600" b="0" dirty="0" err="1" smtClean="0"/>
              <a:t>otu,col</a:t>
            </a:r>
            <a:r>
              <a:rPr lang="en-US" altLang="zh-CN" sz="1600" b="0" dirty="0" smtClean="0"/>
              <a:t>=</a:t>
            </a:r>
            <a:r>
              <a:rPr lang="en-US" altLang="zh-CN" sz="1600" b="0" dirty="0" err="1" smtClean="0"/>
              <a:t>col,las</a:t>
            </a:r>
            <a:r>
              <a:rPr lang="en-US" altLang="zh-CN" sz="1600" b="0" dirty="0" smtClean="0"/>
              <a:t>=2)</a:t>
            </a:r>
          </a:p>
          <a:p>
            <a:pPr>
              <a:spcBef>
                <a:spcPct val="0"/>
              </a:spcBef>
              <a:buNone/>
            </a:pPr>
            <a:r>
              <a:rPr lang="en-US" altLang="zh-CN" sz="1600" b="0" dirty="0" smtClean="0"/>
              <a:t>legend(</a:t>
            </a:r>
            <a:r>
              <a:rPr lang="en-US" altLang="zh-CN" sz="1600" b="0" dirty="0" err="1" smtClean="0"/>
              <a:t>ncol</a:t>
            </a:r>
            <a:r>
              <a:rPr lang="en-US" altLang="zh-CN" sz="1600" b="0" dirty="0" smtClean="0"/>
              <a:t>(</a:t>
            </a:r>
            <a:r>
              <a:rPr lang="en-US" altLang="zh-CN" sz="1600" b="0" dirty="0" err="1" smtClean="0"/>
              <a:t>otu</a:t>
            </a:r>
            <a:r>
              <a:rPr lang="en-US" altLang="zh-CN" sz="1600" b="0" dirty="0" smtClean="0"/>
              <a:t>)+5,100, </a:t>
            </a:r>
            <a:r>
              <a:rPr lang="en-US" altLang="zh-CN" sz="1600" b="0" dirty="0" err="1" smtClean="0"/>
              <a:t>row.names</a:t>
            </a:r>
            <a:r>
              <a:rPr lang="en-US" altLang="zh-CN" sz="1600" b="0" dirty="0" smtClean="0"/>
              <a:t>(</a:t>
            </a:r>
            <a:r>
              <a:rPr lang="en-US" altLang="zh-CN" sz="1600" b="0" dirty="0" err="1" smtClean="0"/>
              <a:t>otu</a:t>
            </a:r>
            <a:r>
              <a:rPr lang="en-US" altLang="zh-CN" sz="1600" b="0" dirty="0" smtClean="0"/>
              <a:t>), </a:t>
            </a:r>
            <a:r>
              <a:rPr lang="en-US" altLang="zh-CN" sz="1600" b="0" dirty="0" err="1" smtClean="0"/>
              <a:t>bty</a:t>
            </a:r>
            <a:r>
              <a:rPr lang="en-US" altLang="zh-CN" sz="1600" b="0" dirty="0" smtClean="0"/>
              <a:t>="n",</a:t>
            </a:r>
          </a:p>
          <a:p>
            <a:pPr>
              <a:spcBef>
                <a:spcPct val="0"/>
              </a:spcBef>
              <a:buNone/>
            </a:pPr>
            <a:r>
              <a:rPr lang="en-US" altLang="zh-CN" sz="1600" b="0" dirty="0" smtClean="0"/>
              <a:t>       fill=</a:t>
            </a:r>
            <a:r>
              <a:rPr lang="en-US" altLang="zh-CN" sz="1600" b="0" dirty="0" err="1" smtClean="0"/>
              <a:t>col,xpd</a:t>
            </a:r>
            <a:r>
              <a:rPr lang="en-US" altLang="zh-CN" sz="1600" b="0" dirty="0" smtClean="0"/>
              <a:t>=T)</a:t>
            </a:r>
          </a:p>
        </p:txBody>
      </p:sp>
      <p:sp>
        <p:nvSpPr>
          <p:cNvPr id="5" name="标题 1"/>
          <p:cNvSpPr>
            <a:spLocks noGrp="1"/>
          </p:cNvSpPr>
          <p:nvPr>
            <p:ph type="title"/>
          </p:nvPr>
        </p:nvSpPr>
        <p:spPr>
          <a:xfrm>
            <a:off x="457200" y="885880"/>
            <a:ext cx="8229600" cy="958944"/>
          </a:xfrm>
        </p:spPr>
        <p:txBody>
          <a:bodyPr>
            <a:normAutofit/>
          </a:bodyPr>
          <a:lstStyle/>
          <a:p>
            <a:r>
              <a:rPr lang="en-US" altLang="zh-CN" dirty="0" err="1" smtClean="0"/>
              <a:t>barplot</a:t>
            </a:r>
            <a:r>
              <a:rPr lang="zh-CN" altLang="en-US" dirty="0" smtClean="0"/>
              <a:t>函数：绘制物种相对丰度图</a:t>
            </a:r>
            <a:endParaRPr lang="zh-CN" altLang="en-US" dirty="0"/>
          </a:p>
        </p:txBody>
      </p:sp>
      <p:pic>
        <p:nvPicPr>
          <p:cNvPr id="2051" name="Picture 3"/>
          <p:cNvPicPr>
            <a:picLocks noChangeAspect="1" noChangeArrowheads="1"/>
          </p:cNvPicPr>
          <p:nvPr/>
        </p:nvPicPr>
        <p:blipFill>
          <a:blip r:embed="rId2"/>
          <a:srcRect/>
          <a:stretch>
            <a:fillRect/>
          </a:stretch>
        </p:blipFill>
        <p:spPr bwMode="auto">
          <a:xfrm>
            <a:off x="4000496" y="2285992"/>
            <a:ext cx="4748481" cy="4303711"/>
          </a:xfrm>
          <a:prstGeom prst="rect">
            <a:avLst/>
          </a:prstGeom>
          <a:noFill/>
          <a:ln w="9525">
            <a:noFill/>
            <a:miter lim="800000"/>
            <a:headEnd/>
            <a:tailEnd/>
          </a:ln>
          <a:effectLst/>
        </p:spPr>
      </p:pic>
    </p:spTree>
    <p:extLst>
      <p:ext uri="{BB962C8B-B14F-4D97-AF65-F5344CB8AC3E}">
        <p14:creationId xmlns="" xmlns:p14="http://schemas.microsoft.com/office/powerpoint/2010/main" val="110148714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a:xfrm>
            <a:off x="214282" y="571480"/>
            <a:ext cx="7772400" cy="1143000"/>
          </a:xfrm>
        </p:spPr>
        <p:txBody>
          <a:bodyPr/>
          <a:lstStyle/>
          <a:p>
            <a:r>
              <a:rPr lang="en-US" altLang="zh-CN" dirty="0" err="1" smtClean="0"/>
              <a:t>Heatmap</a:t>
            </a:r>
            <a:r>
              <a:rPr lang="zh-CN" altLang="en-US" dirty="0" smtClean="0"/>
              <a:t>包：绘制物种丰度热图</a:t>
            </a:r>
          </a:p>
        </p:txBody>
      </p:sp>
      <p:sp>
        <p:nvSpPr>
          <p:cNvPr id="5" name="矩形 4"/>
          <p:cNvSpPr/>
          <p:nvPr/>
        </p:nvSpPr>
        <p:spPr>
          <a:xfrm>
            <a:off x="357158" y="1500174"/>
            <a:ext cx="3857652" cy="2308324"/>
          </a:xfrm>
          <a:prstGeom prst="rect">
            <a:avLst/>
          </a:prstGeom>
        </p:spPr>
        <p:txBody>
          <a:bodyPr wrap="square">
            <a:spAutoFit/>
          </a:bodyPr>
          <a:lstStyle/>
          <a:p>
            <a:r>
              <a:rPr lang="en-US" altLang="zh-CN" dirty="0" smtClean="0"/>
              <a:t>library(</a:t>
            </a:r>
            <a:r>
              <a:rPr lang="en-US" altLang="zh-CN" dirty="0" err="1" smtClean="0"/>
              <a:t>pheatmap</a:t>
            </a:r>
            <a:r>
              <a:rPr lang="en-US" altLang="zh-CN" dirty="0" smtClean="0"/>
              <a:t>)</a:t>
            </a:r>
          </a:p>
          <a:p>
            <a:r>
              <a:rPr lang="en-US" altLang="zh-CN" dirty="0" smtClean="0"/>
              <a:t>data=</a:t>
            </a:r>
            <a:r>
              <a:rPr lang="en-US" altLang="zh-CN" dirty="0" err="1" smtClean="0"/>
              <a:t>read.table</a:t>
            </a:r>
            <a:r>
              <a:rPr lang="en-US" altLang="zh-CN" dirty="0" smtClean="0"/>
              <a:t>("</a:t>
            </a:r>
            <a:r>
              <a:rPr lang="en-US" altLang="zh-CN" dirty="0" err="1" smtClean="0"/>
              <a:t>otu_table.Family.absolute.txt",head</a:t>
            </a:r>
            <a:r>
              <a:rPr lang="en-US" altLang="zh-CN" dirty="0" smtClean="0"/>
              <a:t>=</a:t>
            </a:r>
            <a:r>
              <a:rPr lang="en-US" altLang="zh-CN" dirty="0" err="1" smtClean="0"/>
              <a:t>T,row.names</a:t>
            </a:r>
            <a:r>
              <a:rPr lang="en-US" altLang="zh-CN" dirty="0" smtClean="0"/>
              <a:t>=1)</a:t>
            </a:r>
          </a:p>
          <a:p>
            <a:r>
              <a:rPr lang="en-US" altLang="zh-CN" dirty="0" smtClean="0"/>
              <a:t>data=data[1:20,]</a:t>
            </a:r>
          </a:p>
          <a:p>
            <a:r>
              <a:rPr lang="en-US" altLang="zh-CN" dirty="0" smtClean="0"/>
              <a:t>data=data[,-</a:t>
            </a:r>
            <a:r>
              <a:rPr lang="en-US" altLang="zh-CN" dirty="0" err="1" smtClean="0"/>
              <a:t>ncol</a:t>
            </a:r>
            <a:r>
              <a:rPr lang="en-US" altLang="zh-CN" dirty="0" smtClean="0"/>
              <a:t>(data)]</a:t>
            </a:r>
          </a:p>
          <a:p>
            <a:r>
              <a:rPr lang="en-US" altLang="zh-CN" dirty="0" smtClean="0"/>
              <a:t>data=</a:t>
            </a:r>
            <a:r>
              <a:rPr lang="en-US" altLang="zh-CN" dirty="0" err="1" smtClean="0"/>
              <a:t>as.matrix</a:t>
            </a:r>
            <a:r>
              <a:rPr lang="en-US" altLang="zh-CN" dirty="0" smtClean="0"/>
              <a:t>(data)</a:t>
            </a:r>
          </a:p>
          <a:p>
            <a:r>
              <a:rPr lang="en-US" altLang="zh-CN" dirty="0" err="1" smtClean="0"/>
              <a:t>pheatmap</a:t>
            </a:r>
            <a:r>
              <a:rPr lang="en-US" altLang="zh-CN" dirty="0" smtClean="0"/>
              <a:t>(log10(data+1),</a:t>
            </a:r>
            <a:r>
              <a:rPr lang="en-US" altLang="zh-CN" dirty="0" err="1" smtClean="0"/>
              <a:t>border_color</a:t>
            </a:r>
            <a:r>
              <a:rPr lang="en-US" altLang="zh-CN" dirty="0" smtClean="0"/>
              <a:t> = "NA") fb080e</a:t>
            </a:r>
            <a:r>
              <a:rPr lang="en-US" altLang="zh-CN" dirty="0"/>
              <a:t>"))(50))</a:t>
            </a:r>
          </a:p>
        </p:txBody>
      </p:sp>
      <p:pic>
        <p:nvPicPr>
          <p:cNvPr id="4098" name="Picture 2"/>
          <p:cNvPicPr>
            <a:picLocks noChangeAspect="1" noChangeArrowheads="1"/>
          </p:cNvPicPr>
          <p:nvPr/>
        </p:nvPicPr>
        <p:blipFill>
          <a:blip r:embed="rId2"/>
          <a:srcRect/>
          <a:stretch>
            <a:fillRect/>
          </a:stretch>
        </p:blipFill>
        <p:spPr bwMode="auto">
          <a:xfrm>
            <a:off x="4214810" y="2071678"/>
            <a:ext cx="4760931" cy="4413247"/>
          </a:xfrm>
          <a:prstGeom prst="rect">
            <a:avLst/>
          </a:prstGeom>
          <a:noFill/>
          <a:ln w="9525">
            <a:noFill/>
            <a:miter lim="800000"/>
            <a:headEnd/>
            <a:tailEnd/>
          </a:ln>
          <a:effectLst/>
        </p:spPr>
      </p:pic>
    </p:spTree>
    <p:extLst>
      <p:ext uri="{BB962C8B-B14F-4D97-AF65-F5344CB8AC3E}">
        <p14:creationId xmlns="" xmlns:p14="http://schemas.microsoft.com/office/powerpoint/2010/main" val="236818859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Rectangle 1"/>
          <p:cNvSpPr>
            <a:spLocks noChangeArrowheads="1"/>
          </p:cNvSpPr>
          <p:nvPr/>
        </p:nvSpPr>
        <p:spPr bwMode="auto">
          <a:xfrm>
            <a:off x="285720" y="1928802"/>
            <a:ext cx="3900354" cy="378565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eaLnBrk="0" hangingPunct="0"/>
            <a:r>
              <a:rPr lang="en-US" altLang="zh-CN" sz="1600" dirty="0" smtClean="0"/>
              <a:t>#</a:t>
            </a:r>
            <a:r>
              <a:rPr lang="en-US" altLang="zh-CN" sz="1600" dirty="0" err="1" smtClean="0"/>
              <a:t>install.packages</a:t>
            </a:r>
            <a:r>
              <a:rPr lang="en-US" altLang="zh-CN" sz="1600" dirty="0" smtClean="0"/>
              <a:t>("</a:t>
            </a:r>
            <a:r>
              <a:rPr lang="en-US" altLang="zh-CN" sz="1600" dirty="0" err="1" smtClean="0"/>
              <a:t>VennDiagram</a:t>
            </a:r>
            <a:r>
              <a:rPr lang="en-US" altLang="zh-CN" sz="1600" dirty="0" smtClean="0"/>
              <a:t>")</a:t>
            </a:r>
          </a:p>
          <a:p>
            <a:pPr lvl="0" eaLnBrk="0" hangingPunct="0"/>
            <a:r>
              <a:rPr lang="en-US" altLang="zh-CN" sz="1600" dirty="0" smtClean="0"/>
              <a:t>library(</a:t>
            </a:r>
            <a:r>
              <a:rPr lang="en-US" altLang="zh-CN" sz="1600" dirty="0" err="1" smtClean="0"/>
              <a:t>VennDiagram</a:t>
            </a:r>
            <a:r>
              <a:rPr lang="en-US" altLang="zh-CN" sz="1600" dirty="0" smtClean="0"/>
              <a:t>)</a:t>
            </a:r>
          </a:p>
          <a:p>
            <a:pPr lvl="0" eaLnBrk="0" hangingPunct="0"/>
            <a:r>
              <a:rPr lang="en-US" altLang="zh-CN" sz="1600" dirty="0" smtClean="0"/>
              <a:t>data=</a:t>
            </a:r>
            <a:r>
              <a:rPr lang="en-US" altLang="zh-CN" sz="1600" dirty="0" err="1" smtClean="0"/>
              <a:t>read.table</a:t>
            </a:r>
            <a:r>
              <a:rPr lang="en-US" altLang="zh-CN" sz="1600" dirty="0" smtClean="0"/>
              <a:t>("</a:t>
            </a:r>
            <a:r>
              <a:rPr lang="en-US" altLang="zh-CN" sz="1600" dirty="0" err="1" smtClean="0"/>
              <a:t>otu_table.Family.absolute.txt",head</a:t>
            </a:r>
            <a:r>
              <a:rPr lang="en-US" altLang="zh-CN" sz="1600" dirty="0" smtClean="0"/>
              <a:t>=</a:t>
            </a:r>
            <a:r>
              <a:rPr lang="en-US" altLang="zh-CN" sz="1600" dirty="0" err="1" smtClean="0"/>
              <a:t>T,row.names</a:t>
            </a:r>
            <a:r>
              <a:rPr lang="en-US" altLang="zh-CN" sz="1600" dirty="0" smtClean="0"/>
              <a:t>=1)</a:t>
            </a:r>
          </a:p>
          <a:p>
            <a:pPr lvl="0" eaLnBrk="0" hangingPunct="0"/>
            <a:r>
              <a:rPr lang="en-US" altLang="zh-CN" sz="1600" dirty="0" smtClean="0"/>
              <a:t>data=data[,-</a:t>
            </a:r>
            <a:r>
              <a:rPr lang="en-US" altLang="zh-CN" sz="1600" dirty="0" err="1" smtClean="0"/>
              <a:t>ncol</a:t>
            </a:r>
            <a:r>
              <a:rPr lang="en-US" altLang="zh-CN" sz="1600" dirty="0" smtClean="0"/>
              <a:t>(data)]</a:t>
            </a:r>
          </a:p>
          <a:p>
            <a:pPr lvl="0" eaLnBrk="0" hangingPunct="0"/>
            <a:r>
              <a:rPr lang="en-US" altLang="zh-CN" sz="1600" dirty="0" smtClean="0"/>
              <a:t>control=</a:t>
            </a:r>
            <a:r>
              <a:rPr lang="en-US" altLang="zh-CN" sz="1600" dirty="0" err="1" smtClean="0"/>
              <a:t>row.names</a:t>
            </a:r>
            <a:r>
              <a:rPr lang="en-US" altLang="zh-CN" sz="1600" dirty="0" smtClean="0"/>
              <a:t>(data)[</a:t>
            </a:r>
            <a:r>
              <a:rPr lang="en-US" altLang="zh-CN" sz="1600" dirty="0" err="1" smtClean="0"/>
              <a:t>rowSums</a:t>
            </a:r>
            <a:r>
              <a:rPr lang="en-US" altLang="zh-CN" sz="1600" dirty="0" smtClean="0"/>
              <a:t>(data[,1:8])&gt;0]</a:t>
            </a:r>
          </a:p>
          <a:p>
            <a:pPr lvl="0" eaLnBrk="0" hangingPunct="0"/>
            <a:r>
              <a:rPr lang="en-US" altLang="zh-CN" sz="1600" dirty="0" smtClean="0"/>
              <a:t>model=</a:t>
            </a:r>
            <a:r>
              <a:rPr lang="en-US" altLang="zh-CN" sz="1600" dirty="0" err="1" smtClean="0"/>
              <a:t>row.names</a:t>
            </a:r>
            <a:r>
              <a:rPr lang="en-US" altLang="zh-CN" sz="1600" dirty="0" smtClean="0"/>
              <a:t>(data)[</a:t>
            </a:r>
            <a:r>
              <a:rPr lang="en-US" altLang="zh-CN" sz="1600" dirty="0" err="1" smtClean="0"/>
              <a:t>rowSums</a:t>
            </a:r>
            <a:r>
              <a:rPr lang="en-US" altLang="zh-CN" sz="1600" dirty="0" smtClean="0"/>
              <a:t>(data[,9:16])&gt;0]</a:t>
            </a:r>
          </a:p>
          <a:p>
            <a:pPr lvl="0" eaLnBrk="0" hangingPunct="0"/>
            <a:r>
              <a:rPr lang="en-US" altLang="zh-CN" sz="1600" dirty="0" smtClean="0"/>
              <a:t>treat=</a:t>
            </a:r>
            <a:r>
              <a:rPr lang="en-US" altLang="zh-CN" sz="1600" dirty="0" err="1" smtClean="0"/>
              <a:t>row.names</a:t>
            </a:r>
            <a:r>
              <a:rPr lang="en-US" altLang="zh-CN" sz="1600" dirty="0" smtClean="0"/>
              <a:t>(data)[</a:t>
            </a:r>
            <a:r>
              <a:rPr lang="en-US" altLang="zh-CN" sz="1600" dirty="0" err="1" smtClean="0"/>
              <a:t>rowSums</a:t>
            </a:r>
            <a:r>
              <a:rPr lang="en-US" altLang="zh-CN" sz="1600" dirty="0" smtClean="0"/>
              <a:t>(data[,17:24])&gt;0]</a:t>
            </a:r>
          </a:p>
          <a:p>
            <a:pPr lvl="0" eaLnBrk="0" hangingPunct="0"/>
            <a:r>
              <a:rPr lang="en-US" altLang="zh-CN" sz="1600" dirty="0" smtClean="0"/>
              <a:t>data=list(control=</a:t>
            </a:r>
            <a:r>
              <a:rPr lang="en-US" altLang="zh-CN" sz="1600" dirty="0" err="1" smtClean="0"/>
              <a:t>control,model</a:t>
            </a:r>
            <a:r>
              <a:rPr lang="en-US" altLang="zh-CN" sz="1600" dirty="0" smtClean="0"/>
              <a:t>=</a:t>
            </a:r>
            <a:r>
              <a:rPr lang="en-US" altLang="zh-CN" sz="1600" dirty="0" err="1" smtClean="0"/>
              <a:t>model,treat</a:t>
            </a:r>
            <a:r>
              <a:rPr lang="en-US" altLang="zh-CN" sz="1600" dirty="0" smtClean="0"/>
              <a:t>=treat)</a:t>
            </a:r>
          </a:p>
          <a:p>
            <a:pPr lvl="0" eaLnBrk="0" hangingPunct="0"/>
            <a:r>
              <a:rPr lang="en-US" altLang="zh-CN" sz="1600" dirty="0" err="1" smtClean="0"/>
              <a:t>venn.diagram</a:t>
            </a:r>
            <a:r>
              <a:rPr lang="en-US" altLang="zh-CN" sz="1600" dirty="0" smtClean="0"/>
              <a:t>(</a:t>
            </a:r>
            <a:r>
              <a:rPr lang="en-US" altLang="zh-CN" sz="1600" dirty="0" err="1" smtClean="0"/>
              <a:t>data,fill</a:t>
            </a:r>
            <a:r>
              <a:rPr lang="en-US" altLang="zh-CN" sz="1600" dirty="0" smtClean="0"/>
              <a:t>=rainbow(3),</a:t>
            </a:r>
          </a:p>
          <a:p>
            <a:pPr lvl="0" eaLnBrk="0" hangingPunct="0"/>
            <a:r>
              <a:rPr lang="en-US" altLang="zh-CN" sz="1600" dirty="0" smtClean="0"/>
              <a:t>  alpha=c(0.5,0.5,0.5), filename="venn.png")</a:t>
            </a:r>
          </a:p>
        </p:txBody>
      </p:sp>
      <p:sp>
        <p:nvSpPr>
          <p:cNvPr id="7" name="标题 1"/>
          <p:cNvSpPr txBox="1">
            <a:spLocks/>
          </p:cNvSpPr>
          <p:nvPr/>
        </p:nvSpPr>
        <p:spPr>
          <a:xfrm>
            <a:off x="214282" y="571480"/>
            <a:ext cx="7772400" cy="1143000"/>
          </a:xfrm>
          <a:prstGeom prst="rect">
            <a:avLst/>
          </a:prstGeom>
        </p:spPr>
        <p:txBody>
          <a:bodyPr vert="horz" lIns="91440" tIns="45720" rIns="91440" bIns="45720" rtlCol="0"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3200" b="1" i="0" u="none" strike="noStrike" kern="1200" cap="none" spc="0" normalizeH="0" baseline="0" noProof="0" dirty="0" err="1" smtClean="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VennDiagram</a:t>
            </a:r>
            <a:r>
              <a:rPr kumimoji="0" lang="zh-CN" altLang="en-US" sz="3200" b="1" i="0" u="none" strike="noStrike" kern="1200" cap="none" spc="0" normalizeH="0" baseline="0" noProof="0" dirty="0" smtClean="0">
                <a:ln>
                  <a:noFill/>
                </a:ln>
                <a:solidFill>
                  <a:schemeClr val="tx1"/>
                </a:solidFill>
                <a:effectLst/>
                <a:uLnTx/>
                <a:uFillTx/>
                <a:latin typeface="Times New Roman" panose="02020603050405020304" pitchFamily="18" charset="0"/>
                <a:ea typeface="黑体" panose="02010609060101010101" pitchFamily="49" charset="-122"/>
                <a:cs typeface="Times New Roman" panose="02020603050405020304" pitchFamily="18" charset="0"/>
              </a:rPr>
              <a:t>包：绘制物种分布韦恩图</a:t>
            </a:r>
          </a:p>
        </p:txBody>
      </p:sp>
      <p:sp>
        <p:nvSpPr>
          <p:cNvPr id="8" name="标题 7"/>
          <p:cNvSpPr>
            <a:spLocks noGrp="1"/>
          </p:cNvSpPr>
          <p:nvPr>
            <p:ph type="title"/>
          </p:nvPr>
        </p:nvSpPr>
        <p:spPr/>
        <p:txBody>
          <a:bodyPr/>
          <a:lstStyle/>
          <a:p>
            <a:endParaRPr lang="zh-CN" altLang="en-US"/>
          </a:p>
        </p:txBody>
      </p:sp>
      <p:pic>
        <p:nvPicPr>
          <p:cNvPr id="2" name="Picture 2"/>
          <p:cNvPicPr>
            <a:picLocks noChangeAspect="1" noChangeArrowheads="1"/>
          </p:cNvPicPr>
          <p:nvPr/>
        </p:nvPicPr>
        <p:blipFill>
          <a:blip r:embed="rId2"/>
          <a:srcRect/>
          <a:stretch>
            <a:fillRect/>
          </a:stretch>
        </p:blipFill>
        <p:spPr bwMode="auto">
          <a:xfrm>
            <a:off x="4286248" y="2285992"/>
            <a:ext cx="4480292" cy="3357586"/>
          </a:xfrm>
          <a:prstGeom prst="rect">
            <a:avLst/>
          </a:prstGeom>
          <a:noFill/>
          <a:ln w="9525">
            <a:noFill/>
            <a:miter lim="800000"/>
            <a:headEnd/>
            <a:tailEnd/>
          </a:ln>
          <a:effectLst/>
        </p:spPr>
      </p:pic>
    </p:spTree>
    <p:extLst>
      <p:ext uri="{BB962C8B-B14F-4D97-AF65-F5344CB8AC3E}">
        <p14:creationId xmlns="" xmlns:p14="http://schemas.microsoft.com/office/powerpoint/2010/main" val="71145935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Alpha</a:t>
            </a:r>
            <a:r>
              <a:rPr lang="zh-CN" altLang="en-US" dirty="0"/>
              <a:t>多样性分析</a:t>
            </a:r>
            <a:r>
              <a:rPr lang="zh-CN" altLang="en-US" dirty="0" smtClean="0"/>
              <a:t>结果作图</a:t>
            </a:r>
            <a:endParaRPr lang="zh-CN" altLang="en-US" dirty="0"/>
          </a:p>
        </p:txBody>
      </p:sp>
      <p:pic>
        <p:nvPicPr>
          <p:cNvPr id="3074"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539552" y="1916832"/>
            <a:ext cx="3528392" cy="17672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357686" y="2928934"/>
            <a:ext cx="3888432" cy="23434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285720" y="3929066"/>
            <a:ext cx="3508295" cy="237115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48859306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85720" y="1785926"/>
            <a:ext cx="3929090" cy="4572032"/>
          </a:xfrm>
        </p:spPr>
        <p:txBody>
          <a:bodyPr>
            <a:noAutofit/>
          </a:bodyPr>
          <a:lstStyle/>
          <a:p>
            <a:pPr>
              <a:lnSpc>
                <a:spcPct val="100000"/>
              </a:lnSpc>
              <a:buNone/>
            </a:pPr>
            <a:r>
              <a:rPr lang="en-US" altLang="zh-CN" sz="1400" b="0" dirty="0" smtClean="0"/>
              <a:t>library(ggplot2)</a:t>
            </a:r>
          </a:p>
          <a:p>
            <a:pPr>
              <a:lnSpc>
                <a:spcPct val="100000"/>
              </a:lnSpc>
              <a:buNone/>
            </a:pPr>
            <a:r>
              <a:rPr lang="en-US" altLang="zh-CN" sz="1400" b="0" dirty="0" smtClean="0"/>
              <a:t>library(</a:t>
            </a:r>
            <a:r>
              <a:rPr lang="en-US" altLang="zh-CN" sz="1400" b="0" dirty="0" err="1" smtClean="0"/>
              <a:t>ggpubr</a:t>
            </a:r>
            <a:r>
              <a:rPr lang="en-US" altLang="zh-CN" sz="1400" b="0" dirty="0" smtClean="0"/>
              <a:t>)</a:t>
            </a:r>
          </a:p>
          <a:p>
            <a:pPr>
              <a:lnSpc>
                <a:spcPct val="100000"/>
              </a:lnSpc>
              <a:buNone/>
            </a:pPr>
            <a:r>
              <a:rPr lang="en-US" altLang="zh-CN" sz="1400" b="0" dirty="0" smtClean="0"/>
              <a:t>data=</a:t>
            </a:r>
            <a:r>
              <a:rPr lang="en-US" altLang="zh-CN" sz="1400" b="0" dirty="0" err="1" smtClean="0"/>
              <a:t>read.table</a:t>
            </a:r>
            <a:r>
              <a:rPr lang="en-US" altLang="zh-CN" sz="1400" b="0" dirty="0" smtClean="0"/>
              <a:t>("alpha-</a:t>
            </a:r>
            <a:r>
              <a:rPr lang="en-US" altLang="zh-CN" sz="1400" b="0" dirty="0" err="1" smtClean="0"/>
              <a:t>summary.tsv",sep</a:t>
            </a:r>
            <a:r>
              <a:rPr lang="en-US" altLang="zh-CN" sz="1400" b="0" dirty="0" smtClean="0"/>
              <a:t>="\</a:t>
            </a:r>
            <a:r>
              <a:rPr lang="en-US" altLang="zh-CN" sz="1400" b="0" dirty="0" err="1" smtClean="0"/>
              <a:t>t",head</a:t>
            </a:r>
            <a:r>
              <a:rPr lang="en-US" altLang="zh-CN" sz="1400" b="0" dirty="0" smtClean="0"/>
              <a:t>=</a:t>
            </a:r>
            <a:r>
              <a:rPr lang="en-US" altLang="zh-CN" sz="1400" b="0" dirty="0" err="1" smtClean="0"/>
              <a:t>T,row.names</a:t>
            </a:r>
            <a:r>
              <a:rPr lang="en-US" altLang="zh-CN" sz="1400" b="0" dirty="0" smtClean="0"/>
              <a:t>=1)</a:t>
            </a:r>
          </a:p>
          <a:p>
            <a:pPr>
              <a:lnSpc>
                <a:spcPct val="100000"/>
              </a:lnSpc>
              <a:buNone/>
            </a:pPr>
            <a:r>
              <a:rPr lang="en-US" altLang="zh-CN" sz="1400" b="0" dirty="0" err="1" smtClean="0"/>
              <a:t>data$group</a:t>
            </a:r>
            <a:r>
              <a:rPr lang="en-US" altLang="zh-CN" sz="1400" b="0" dirty="0" smtClean="0"/>
              <a:t>=c(rep("control",8),rep("model",8),</a:t>
            </a:r>
          </a:p>
          <a:p>
            <a:pPr>
              <a:lnSpc>
                <a:spcPct val="100000"/>
              </a:lnSpc>
              <a:buNone/>
            </a:pPr>
            <a:r>
              <a:rPr lang="en-US" altLang="zh-CN" sz="1400" b="0" dirty="0" smtClean="0"/>
              <a:t>             rep("treat",8))</a:t>
            </a:r>
          </a:p>
          <a:p>
            <a:pPr>
              <a:lnSpc>
                <a:spcPct val="100000"/>
              </a:lnSpc>
              <a:buNone/>
            </a:pPr>
            <a:r>
              <a:rPr lang="en-US" altLang="zh-CN" sz="1400" b="0" dirty="0" smtClean="0"/>
              <a:t>m&lt;-</a:t>
            </a:r>
            <a:r>
              <a:rPr lang="en-US" altLang="zh-CN" sz="1400" b="0" dirty="0" err="1" smtClean="0"/>
              <a:t>ggplot</a:t>
            </a:r>
            <a:r>
              <a:rPr lang="en-US" altLang="zh-CN" sz="1400" b="0" dirty="0" smtClean="0"/>
              <a:t>(</a:t>
            </a:r>
            <a:r>
              <a:rPr lang="en-US" altLang="zh-CN" sz="1400" b="0" dirty="0" err="1" smtClean="0"/>
              <a:t>data,aes</a:t>
            </a:r>
            <a:r>
              <a:rPr lang="en-US" altLang="zh-CN" sz="1400" b="0" dirty="0" smtClean="0"/>
              <a:t>(</a:t>
            </a:r>
            <a:r>
              <a:rPr lang="en-US" altLang="zh-CN" sz="1400" b="0" dirty="0" err="1" smtClean="0"/>
              <a:t>group,faith_pd</a:t>
            </a:r>
            <a:r>
              <a:rPr lang="en-US" altLang="zh-CN" sz="1400" b="0" dirty="0" smtClean="0"/>
              <a:t>))</a:t>
            </a:r>
          </a:p>
          <a:p>
            <a:pPr>
              <a:lnSpc>
                <a:spcPct val="100000"/>
              </a:lnSpc>
              <a:buNone/>
            </a:pPr>
            <a:r>
              <a:rPr lang="en-US" altLang="zh-CN" sz="1400" b="0" dirty="0" smtClean="0"/>
              <a:t>m=</a:t>
            </a:r>
            <a:r>
              <a:rPr lang="en-US" altLang="zh-CN" sz="1400" b="0" dirty="0" err="1" smtClean="0"/>
              <a:t>m+geom_boxplot</a:t>
            </a:r>
            <a:r>
              <a:rPr lang="en-US" altLang="zh-CN" sz="1400" b="0" dirty="0" smtClean="0"/>
              <a:t>(</a:t>
            </a:r>
            <a:r>
              <a:rPr lang="en-US" altLang="zh-CN" sz="1400" b="0" dirty="0" err="1" smtClean="0"/>
              <a:t>aes</a:t>
            </a:r>
            <a:r>
              <a:rPr lang="en-US" altLang="zh-CN" sz="1400" b="0" dirty="0" smtClean="0"/>
              <a:t>(</a:t>
            </a:r>
            <a:r>
              <a:rPr lang="en-US" altLang="zh-CN" sz="1400" b="0" dirty="0" err="1" smtClean="0"/>
              <a:t>col</a:t>
            </a:r>
            <a:r>
              <a:rPr lang="en-US" altLang="zh-CN" sz="1400" b="0" dirty="0" smtClean="0"/>
              <a:t>=factor(group)))+labs(</a:t>
            </a:r>
            <a:r>
              <a:rPr lang="en-US" altLang="zh-CN" sz="1400" b="0" dirty="0" err="1" smtClean="0"/>
              <a:t>col</a:t>
            </a:r>
            <a:r>
              <a:rPr lang="en-US" altLang="zh-CN" sz="1400" b="0" dirty="0" smtClean="0"/>
              <a:t>="Group")+</a:t>
            </a:r>
          </a:p>
          <a:p>
            <a:pPr>
              <a:lnSpc>
                <a:spcPct val="100000"/>
              </a:lnSpc>
              <a:buNone/>
            </a:pPr>
            <a:r>
              <a:rPr lang="en-US" altLang="zh-CN" sz="1400" b="0" dirty="0" err="1" smtClean="0"/>
              <a:t>geom_point</a:t>
            </a:r>
            <a:r>
              <a:rPr lang="en-US" altLang="zh-CN" sz="1400" b="0" dirty="0" smtClean="0"/>
              <a:t>(</a:t>
            </a:r>
            <a:r>
              <a:rPr lang="en-US" altLang="zh-CN" sz="1400" b="0" dirty="0" err="1" smtClean="0"/>
              <a:t>aes</a:t>
            </a:r>
            <a:r>
              <a:rPr lang="en-US" altLang="zh-CN" sz="1400" b="0" dirty="0" smtClean="0"/>
              <a:t>(</a:t>
            </a:r>
            <a:r>
              <a:rPr lang="en-US" altLang="zh-CN" sz="1400" b="0" dirty="0" err="1" smtClean="0"/>
              <a:t>col</a:t>
            </a:r>
            <a:r>
              <a:rPr lang="en-US" altLang="zh-CN" sz="1400" b="0" dirty="0" smtClean="0"/>
              <a:t>=factor(group)))</a:t>
            </a:r>
          </a:p>
          <a:p>
            <a:pPr>
              <a:lnSpc>
                <a:spcPct val="100000"/>
              </a:lnSpc>
              <a:buNone/>
            </a:pPr>
            <a:r>
              <a:rPr lang="en-US" altLang="zh-CN" sz="1400" b="0" dirty="0" err="1" smtClean="0"/>
              <a:t>mycompare</a:t>
            </a:r>
            <a:r>
              <a:rPr lang="en-US" altLang="zh-CN" sz="1400" b="0" dirty="0" smtClean="0"/>
              <a:t>=list(c('</a:t>
            </a:r>
            <a:r>
              <a:rPr lang="en-US" altLang="zh-CN" sz="1400" b="0" dirty="0" err="1" smtClean="0"/>
              <a:t>model','control</a:t>
            </a:r>
            <a:r>
              <a:rPr lang="en-US" altLang="zh-CN" sz="1400" b="0" dirty="0" smtClean="0"/>
              <a:t>'),c('</a:t>
            </a:r>
            <a:r>
              <a:rPr lang="en-US" altLang="zh-CN" sz="1400" b="0" dirty="0" err="1" smtClean="0"/>
              <a:t>treat','model</a:t>
            </a:r>
            <a:r>
              <a:rPr lang="en-US" altLang="zh-CN" sz="1400" b="0" dirty="0" smtClean="0"/>
              <a:t>'),</a:t>
            </a:r>
          </a:p>
          <a:p>
            <a:pPr>
              <a:lnSpc>
                <a:spcPct val="100000"/>
              </a:lnSpc>
              <a:buNone/>
            </a:pPr>
            <a:r>
              <a:rPr lang="en-US" altLang="zh-CN" sz="1400" b="0" dirty="0" smtClean="0"/>
              <a:t>               c('</a:t>
            </a:r>
            <a:r>
              <a:rPr lang="en-US" altLang="zh-CN" sz="1400" b="0" dirty="0" err="1" smtClean="0"/>
              <a:t>treat','control</a:t>
            </a:r>
            <a:r>
              <a:rPr lang="en-US" altLang="zh-CN" sz="1400" b="0" dirty="0" smtClean="0"/>
              <a:t>'))</a:t>
            </a:r>
          </a:p>
          <a:p>
            <a:pPr>
              <a:lnSpc>
                <a:spcPct val="100000"/>
              </a:lnSpc>
              <a:buNone/>
            </a:pPr>
            <a:r>
              <a:rPr lang="en-US" altLang="zh-CN" sz="1400" b="0" dirty="0" smtClean="0"/>
              <a:t>#</a:t>
            </a:r>
            <a:r>
              <a:rPr lang="zh-CN" altLang="en-US" sz="1400" b="0" dirty="0" smtClean="0"/>
              <a:t>指定多重比较的分组对</a:t>
            </a:r>
          </a:p>
          <a:p>
            <a:pPr>
              <a:lnSpc>
                <a:spcPct val="100000"/>
              </a:lnSpc>
              <a:buNone/>
            </a:pPr>
            <a:r>
              <a:rPr lang="en-US" altLang="zh-CN" sz="1400" b="0" dirty="0" err="1" smtClean="0"/>
              <a:t>m+stat_compare_means</a:t>
            </a:r>
            <a:r>
              <a:rPr lang="en-US" altLang="zh-CN" sz="1400" b="0" dirty="0" smtClean="0"/>
              <a:t>(comparisons=</a:t>
            </a:r>
            <a:r>
              <a:rPr lang="en-US" altLang="zh-CN" sz="1400" b="0" dirty="0" err="1" smtClean="0"/>
              <a:t>mycompare,label</a:t>
            </a:r>
            <a:r>
              <a:rPr lang="en-US" altLang="zh-CN" sz="1400" b="0" dirty="0" smtClean="0"/>
              <a:t> = "</a:t>
            </a:r>
            <a:r>
              <a:rPr lang="en-US" altLang="zh-CN" sz="1400" b="0" dirty="0" err="1" smtClean="0"/>
              <a:t>p.signif",method</a:t>
            </a:r>
            <a:r>
              <a:rPr lang="en-US" altLang="zh-CN" sz="1400" b="0" dirty="0" smtClean="0"/>
              <a:t> = '</a:t>
            </a:r>
            <a:r>
              <a:rPr lang="en-US" altLang="zh-CN" sz="1400" b="0" dirty="0" err="1" smtClean="0"/>
              <a:t>wilcox</a:t>
            </a:r>
            <a:r>
              <a:rPr lang="en-US" altLang="zh-CN" sz="1400" b="0" dirty="0" smtClean="0"/>
              <a:t>')</a:t>
            </a:r>
            <a:endParaRPr lang="zh-CN" altLang="en-US" sz="1400" b="0" dirty="0"/>
          </a:p>
        </p:txBody>
      </p:sp>
      <p:sp>
        <p:nvSpPr>
          <p:cNvPr id="4" name="标题 1"/>
          <p:cNvSpPr>
            <a:spLocks noGrp="1"/>
          </p:cNvSpPr>
          <p:nvPr>
            <p:ph type="title"/>
          </p:nvPr>
        </p:nvSpPr>
        <p:spPr>
          <a:xfrm>
            <a:off x="314292" y="857232"/>
            <a:ext cx="8829708" cy="958944"/>
          </a:xfrm>
        </p:spPr>
        <p:txBody>
          <a:bodyPr>
            <a:normAutofit/>
          </a:bodyPr>
          <a:lstStyle/>
          <a:p>
            <a:r>
              <a:rPr lang="en-US" altLang="zh-CN" sz="2400" dirty="0" err="1" smtClean="0"/>
              <a:t>ggpubr</a:t>
            </a:r>
            <a:r>
              <a:rPr lang="zh-CN" altLang="en-US" sz="2400" dirty="0" smtClean="0"/>
              <a:t>包：添加显著性水平</a:t>
            </a:r>
            <a:endParaRPr lang="zh-CN" altLang="en-US" sz="2400" dirty="0"/>
          </a:p>
        </p:txBody>
      </p:sp>
      <p:pic>
        <p:nvPicPr>
          <p:cNvPr id="1026" name="Picture 2"/>
          <p:cNvPicPr>
            <a:picLocks noChangeAspect="1" noChangeArrowheads="1"/>
          </p:cNvPicPr>
          <p:nvPr/>
        </p:nvPicPr>
        <p:blipFill>
          <a:blip r:embed="rId2"/>
          <a:srcRect/>
          <a:stretch>
            <a:fillRect/>
          </a:stretch>
        </p:blipFill>
        <p:spPr bwMode="auto">
          <a:xfrm>
            <a:off x="4286248" y="2000240"/>
            <a:ext cx="4552565" cy="3444594"/>
          </a:xfrm>
          <a:prstGeom prst="rect">
            <a:avLst/>
          </a:prstGeom>
          <a:noFill/>
          <a:ln w="9525">
            <a:noFill/>
            <a:miter lim="800000"/>
            <a:headEnd/>
            <a:tailEnd/>
          </a:ln>
          <a:effectLst/>
        </p:spPr>
      </p:pic>
    </p:spTree>
    <p:extLst>
      <p:ext uri="{BB962C8B-B14F-4D97-AF65-F5344CB8AC3E}">
        <p14:creationId xmlns:p14="http://schemas.microsoft.com/office/powerpoint/2010/main" xmlns="" val="297089477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14282" y="1785926"/>
            <a:ext cx="3714776" cy="4572032"/>
          </a:xfrm>
        </p:spPr>
        <p:txBody>
          <a:bodyPr>
            <a:noAutofit/>
          </a:bodyPr>
          <a:lstStyle/>
          <a:p>
            <a:pPr>
              <a:lnSpc>
                <a:spcPct val="100000"/>
              </a:lnSpc>
              <a:buNone/>
            </a:pPr>
            <a:r>
              <a:rPr lang="en-US" altLang="zh-CN" sz="1400" b="0" dirty="0" smtClean="0"/>
              <a:t>library(ggplot2)</a:t>
            </a:r>
          </a:p>
          <a:p>
            <a:pPr>
              <a:lnSpc>
                <a:spcPct val="100000"/>
              </a:lnSpc>
              <a:buNone/>
            </a:pPr>
            <a:r>
              <a:rPr lang="en-US" altLang="zh-CN" sz="1400" b="0" dirty="0" smtClean="0"/>
              <a:t>library(reshape2)</a:t>
            </a:r>
          </a:p>
          <a:p>
            <a:pPr>
              <a:lnSpc>
                <a:spcPct val="100000"/>
              </a:lnSpc>
              <a:buNone/>
            </a:pPr>
            <a:r>
              <a:rPr lang="en-US" altLang="zh-CN" sz="1400" b="0" dirty="0" smtClean="0"/>
              <a:t>library(</a:t>
            </a:r>
            <a:r>
              <a:rPr lang="en-US" altLang="zh-CN" sz="1400" b="0" dirty="0" err="1" smtClean="0"/>
              <a:t>Rmisc</a:t>
            </a:r>
            <a:r>
              <a:rPr lang="en-US" altLang="zh-CN" sz="1400" b="0" dirty="0" smtClean="0"/>
              <a:t>)</a:t>
            </a:r>
          </a:p>
          <a:p>
            <a:pPr>
              <a:lnSpc>
                <a:spcPct val="100000"/>
              </a:lnSpc>
              <a:buNone/>
            </a:pPr>
            <a:r>
              <a:rPr lang="en-US" altLang="zh-CN" sz="1400" b="0" dirty="0" smtClean="0"/>
              <a:t>data=read.csv("</a:t>
            </a:r>
            <a:r>
              <a:rPr lang="en-US" altLang="zh-CN" sz="1400" b="0" dirty="0" err="1" smtClean="0"/>
              <a:t>faith_pd.csv",row.names</a:t>
            </a:r>
            <a:r>
              <a:rPr lang="en-US" altLang="zh-CN" sz="1400" b="0" dirty="0" smtClean="0"/>
              <a:t>=1)</a:t>
            </a:r>
          </a:p>
          <a:p>
            <a:pPr>
              <a:lnSpc>
                <a:spcPct val="100000"/>
              </a:lnSpc>
              <a:buNone/>
            </a:pPr>
            <a:r>
              <a:rPr lang="en-US" altLang="zh-CN" sz="1400" b="0" dirty="0" smtClean="0"/>
              <a:t>data=data[,1:500]</a:t>
            </a:r>
          </a:p>
          <a:p>
            <a:pPr>
              <a:lnSpc>
                <a:spcPct val="100000"/>
              </a:lnSpc>
              <a:buNone/>
            </a:pPr>
            <a:r>
              <a:rPr lang="en-US" altLang="zh-CN" sz="1400" b="0" dirty="0" smtClean="0"/>
              <a:t>data=t(data)</a:t>
            </a:r>
          </a:p>
          <a:p>
            <a:pPr>
              <a:lnSpc>
                <a:spcPct val="100000"/>
              </a:lnSpc>
              <a:buNone/>
            </a:pPr>
            <a:r>
              <a:rPr lang="en-US" altLang="zh-CN" sz="1400" b="0" dirty="0" smtClean="0"/>
              <a:t>data=</a:t>
            </a:r>
            <a:r>
              <a:rPr lang="en-US" altLang="zh-CN" sz="1400" b="0" dirty="0" err="1" smtClean="0"/>
              <a:t>data.frame</a:t>
            </a:r>
            <a:r>
              <a:rPr lang="en-US" altLang="zh-CN" sz="1400" b="0" dirty="0" smtClean="0"/>
              <a:t>(data)</a:t>
            </a:r>
          </a:p>
          <a:p>
            <a:pPr>
              <a:lnSpc>
                <a:spcPct val="100000"/>
              </a:lnSpc>
              <a:buNone/>
            </a:pPr>
            <a:r>
              <a:rPr lang="en-US" altLang="zh-CN" sz="1400" b="0" dirty="0" err="1" smtClean="0"/>
              <a:t>data$depth</a:t>
            </a:r>
            <a:r>
              <a:rPr lang="en-US" altLang="zh-CN" sz="1400" b="0" dirty="0" smtClean="0"/>
              <a:t>=</a:t>
            </a:r>
            <a:r>
              <a:rPr lang="en-US" altLang="zh-CN" sz="1400" b="0" dirty="0" err="1" smtClean="0"/>
              <a:t>gsub</a:t>
            </a:r>
            <a:r>
              <a:rPr lang="en-US" altLang="zh-CN" sz="1400" b="0" dirty="0" smtClean="0"/>
              <a:t>("depth.","",</a:t>
            </a:r>
            <a:r>
              <a:rPr lang="en-US" altLang="zh-CN" sz="1400" b="0" dirty="0" err="1" smtClean="0"/>
              <a:t>row.names</a:t>
            </a:r>
            <a:r>
              <a:rPr lang="en-US" altLang="zh-CN" sz="1400" b="0" dirty="0" smtClean="0"/>
              <a:t>(data))</a:t>
            </a:r>
          </a:p>
          <a:p>
            <a:pPr>
              <a:lnSpc>
                <a:spcPct val="100000"/>
              </a:lnSpc>
              <a:buNone/>
            </a:pPr>
            <a:r>
              <a:rPr lang="en-US" altLang="zh-CN" sz="1400" b="0" dirty="0" err="1" smtClean="0"/>
              <a:t>data$depth</a:t>
            </a:r>
            <a:r>
              <a:rPr lang="en-US" altLang="zh-CN" sz="1400" b="0" dirty="0" smtClean="0"/>
              <a:t>=</a:t>
            </a:r>
            <a:r>
              <a:rPr lang="en-US" altLang="zh-CN" sz="1400" b="0" dirty="0" err="1" smtClean="0"/>
              <a:t>gsub</a:t>
            </a:r>
            <a:r>
              <a:rPr lang="en-US" altLang="zh-CN" sz="1400" b="0" dirty="0" smtClean="0"/>
              <a:t>("_</a:t>
            </a:r>
            <a:r>
              <a:rPr lang="en-US" altLang="zh-CN" sz="1400" b="0" dirty="0" err="1" smtClean="0"/>
              <a:t>iter</a:t>
            </a:r>
            <a:r>
              <a:rPr lang="en-US" altLang="zh-CN" sz="1400" b="0" dirty="0" smtClean="0"/>
              <a:t>..+","",</a:t>
            </a:r>
            <a:r>
              <a:rPr lang="en-US" altLang="zh-CN" sz="1400" b="0" dirty="0" err="1" smtClean="0"/>
              <a:t>data$depth</a:t>
            </a:r>
            <a:r>
              <a:rPr lang="en-US" altLang="zh-CN" sz="1400" b="0" dirty="0" smtClean="0"/>
              <a:t>)</a:t>
            </a:r>
          </a:p>
          <a:p>
            <a:pPr>
              <a:lnSpc>
                <a:spcPct val="100000"/>
              </a:lnSpc>
              <a:buNone/>
            </a:pPr>
            <a:r>
              <a:rPr lang="en-US" altLang="zh-CN" sz="1400" b="0" dirty="0" err="1" smtClean="0"/>
              <a:t>data$depth</a:t>
            </a:r>
            <a:r>
              <a:rPr lang="en-US" altLang="zh-CN" sz="1400" b="0" dirty="0" smtClean="0"/>
              <a:t>=</a:t>
            </a:r>
            <a:r>
              <a:rPr lang="en-US" altLang="zh-CN" sz="1400" b="0" dirty="0" err="1" smtClean="0"/>
              <a:t>as.numeric</a:t>
            </a:r>
            <a:r>
              <a:rPr lang="en-US" altLang="zh-CN" sz="1400" b="0" dirty="0" smtClean="0"/>
              <a:t>(</a:t>
            </a:r>
            <a:r>
              <a:rPr lang="en-US" altLang="zh-CN" sz="1400" b="0" dirty="0" err="1" smtClean="0"/>
              <a:t>data$depth</a:t>
            </a:r>
            <a:r>
              <a:rPr lang="en-US" altLang="zh-CN" sz="1400" b="0" dirty="0" smtClean="0"/>
              <a:t>)</a:t>
            </a:r>
          </a:p>
          <a:p>
            <a:pPr>
              <a:lnSpc>
                <a:spcPct val="100000"/>
              </a:lnSpc>
              <a:buNone/>
            </a:pPr>
            <a:r>
              <a:rPr lang="en-US" altLang="zh-CN" sz="1400" b="0" dirty="0" smtClean="0"/>
              <a:t>data=melt(</a:t>
            </a:r>
            <a:r>
              <a:rPr lang="en-US" altLang="zh-CN" sz="1400" b="0" dirty="0" err="1" smtClean="0"/>
              <a:t>data,id.vars</a:t>
            </a:r>
            <a:r>
              <a:rPr lang="en-US" altLang="zh-CN" sz="1400" b="0" dirty="0" smtClean="0"/>
              <a:t> = "depth")</a:t>
            </a:r>
          </a:p>
          <a:p>
            <a:pPr>
              <a:lnSpc>
                <a:spcPct val="100000"/>
              </a:lnSpc>
              <a:buNone/>
            </a:pPr>
            <a:r>
              <a:rPr lang="en-US" altLang="zh-CN" sz="1400" b="0" dirty="0" err="1" smtClean="0"/>
              <a:t>aa</a:t>
            </a:r>
            <a:r>
              <a:rPr lang="en-US" altLang="zh-CN" sz="1400" b="0" dirty="0" smtClean="0"/>
              <a:t>=</a:t>
            </a:r>
            <a:r>
              <a:rPr lang="en-US" altLang="zh-CN" sz="1400" b="0" dirty="0" err="1" smtClean="0"/>
              <a:t>summarySE</a:t>
            </a:r>
            <a:r>
              <a:rPr lang="en-US" altLang="zh-CN" sz="1400" b="0" dirty="0" smtClean="0"/>
              <a:t>(data, </a:t>
            </a:r>
            <a:r>
              <a:rPr lang="en-US" altLang="zh-CN" sz="1400" b="0" dirty="0" err="1" smtClean="0"/>
              <a:t>measurevar</a:t>
            </a:r>
            <a:r>
              <a:rPr lang="en-US" altLang="zh-CN" sz="1400" b="0" dirty="0" smtClean="0"/>
              <a:t> = "value",</a:t>
            </a:r>
          </a:p>
          <a:p>
            <a:pPr>
              <a:lnSpc>
                <a:spcPct val="100000"/>
              </a:lnSpc>
              <a:buNone/>
            </a:pPr>
            <a:r>
              <a:rPr lang="en-US" altLang="zh-CN" sz="1400" b="0" dirty="0" smtClean="0"/>
              <a:t>             </a:t>
            </a:r>
            <a:r>
              <a:rPr lang="en-US" altLang="zh-CN" sz="1400" b="0" dirty="0" err="1" smtClean="0"/>
              <a:t>groupvars</a:t>
            </a:r>
            <a:r>
              <a:rPr lang="en-US" altLang="zh-CN" sz="1400" b="0" dirty="0" smtClean="0"/>
              <a:t> = c("</a:t>
            </a:r>
            <a:r>
              <a:rPr lang="en-US" altLang="zh-CN" sz="1400" b="0" dirty="0" err="1" smtClean="0"/>
              <a:t>depth","variable</a:t>
            </a:r>
            <a:r>
              <a:rPr lang="en-US" altLang="zh-CN" sz="1400" b="0" dirty="0" smtClean="0"/>
              <a:t>"))</a:t>
            </a:r>
          </a:p>
          <a:p>
            <a:pPr>
              <a:lnSpc>
                <a:spcPct val="100000"/>
              </a:lnSpc>
              <a:buNone/>
            </a:pPr>
            <a:r>
              <a:rPr lang="en-US" altLang="zh-CN" sz="1400" b="0" dirty="0" smtClean="0"/>
              <a:t>m&lt;-</a:t>
            </a:r>
            <a:r>
              <a:rPr lang="en-US" altLang="zh-CN" sz="1400" b="0" dirty="0" err="1" smtClean="0"/>
              <a:t>ggplot</a:t>
            </a:r>
            <a:r>
              <a:rPr lang="en-US" altLang="zh-CN" sz="1400" b="0" dirty="0" smtClean="0"/>
              <a:t>(</a:t>
            </a:r>
            <a:r>
              <a:rPr lang="en-US" altLang="zh-CN" sz="1400" b="0" dirty="0" err="1" smtClean="0"/>
              <a:t>aa,aes</a:t>
            </a:r>
            <a:r>
              <a:rPr lang="en-US" altLang="zh-CN" sz="1400" b="0" dirty="0" smtClean="0"/>
              <a:t>(x=</a:t>
            </a:r>
            <a:r>
              <a:rPr lang="en-US" altLang="zh-CN" sz="1400" b="0" dirty="0" err="1" smtClean="0"/>
              <a:t>depth,y</a:t>
            </a:r>
            <a:r>
              <a:rPr lang="en-US" altLang="zh-CN" sz="1400" b="0" dirty="0" smtClean="0"/>
              <a:t>=value))</a:t>
            </a:r>
          </a:p>
          <a:p>
            <a:pPr>
              <a:lnSpc>
                <a:spcPct val="100000"/>
              </a:lnSpc>
              <a:buNone/>
            </a:pPr>
            <a:r>
              <a:rPr lang="en-US" altLang="zh-CN" sz="1400" b="0" dirty="0" err="1" smtClean="0"/>
              <a:t>m+geom_smooth</a:t>
            </a:r>
            <a:r>
              <a:rPr lang="en-US" altLang="zh-CN" sz="1400" b="0" dirty="0" smtClean="0"/>
              <a:t>(</a:t>
            </a:r>
            <a:r>
              <a:rPr lang="en-US" altLang="zh-CN" sz="1400" b="0" dirty="0" err="1" smtClean="0"/>
              <a:t>aes</a:t>
            </a:r>
            <a:r>
              <a:rPr lang="en-US" altLang="zh-CN" sz="1400" b="0" dirty="0" smtClean="0"/>
              <a:t>(color=variable),se=F)</a:t>
            </a:r>
            <a:endParaRPr lang="zh-CN" altLang="en-US" sz="1400" b="0" dirty="0"/>
          </a:p>
        </p:txBody>
      </p:sp>
      <p:sp>
        <p:nvSpPr>
          <p:cNvPr id="4" name="标题 1"/>
          <p:cNvSpPr>
            <a:spLocks noGrp="1"/>
          </p:cNvSpPr>
          <p:nvPr>
            <p:ph type="title"/>
          </p:nvPr>
        </p:nvSpPr>
        <p:spPr>
          <a:xfrm>
            <a:off x="314292" y="857232"/>
            <a:ext cx="8829708" cy="958944"/>
          </a:xfrm>
        </p:spPr>
        <p:txBody>
          <a:bodyPr>
            <a:normAutofit/>
          </a:bodyPr>
          <a:lstStyle/>
          <a:p>
            <a:r>
              <a:rPr lang="en-US" altLang="zh-CN" sz="2400" dirty="0" smtClean="0"/>
              <a:t>ggplot2</a:t>
            </a:r>
            <a:r>
              <a:rPr lang="zh-CN" altLang="en-US" sz="2400" dirty="0" smtClean="0"/>
              <a:t>包：</a:t>
            </a:r>
            <a:r>
              <a:rPr lang="en-US" altLang="zh-CN" sz="2400" dirty="0" err="1" smtClean="0"/>
              <a:t>geom_boxplot</a:t>
            </a:r>
            <a:r>
              <a:rPr lang="zh-CN" altLang="en-US" sz="2400" dirty="0" smtClean="0"/>
              <a:t>绘制</a:t>
            </a:r>
            <a:r>
              <a:rPr lang="en-US" altLang="zh-CN" sz="2400" dirty="0" smtClean="0"/>
              <a:t>alpha</a:t>
            </a:r>
            <a:r>
              <a:rPr lang="zh-CN" altLang="en-US" sz="2400" dirty="0" smtClean="0"/>
              <a:t>多样性指数抽样图</a:t>
            </a:r>
            <a:endParaRPr lang="zh-CN" altLang="en-US" sz="2400" dirty="0"/>
          </a:p>
        </p:txBody>
      </p:sp>
      <p:pic>
        <p:nvPicPr>
          <p:cNvPr id="2050" name="Picture 2"/>
          <p:cNvPicPr>
            <a:picLocks noChangeAspect="1" noChangeArrowheads="1"/>
          </p:cNvPicPr>
          <p:nvPr/>
        </p:nvPicPr>
        <p:blipFill>
          <a:blip r:embed="rId2"/>
          <a:srcRect/>
          <a:stretch>
            <a:fillRect/>
          </a:stretch>
        </p:blipFill>
        <p:spPr bwMode="auto">
          <a:xfrm>
            <a:off x="3786182" y="2357430"/>
            <a:ext cx="5059053" cy="3857652"/>
          </a:xfrm>
          <a:prstGeom prst="rect">
            <a:avLst/>
          </a:prstGeom>
          <a:noFill/>
          <a:ln w="9525">
            <a:noFill/>
            <a:miter lim="800000"/>
            <a:headEnd/>
            <a:tailEnd/>
          </a:ln>
          <a:effectLst/>
        </p:spPr>
      </p:pic>
    </p:spTree>
    <p:extLst>
      <p:ext uri="{BB962C8B-B14F-4D97-AF65-F5344CB8AC3E}">
        <p14:creationId xmlns:p14="http://schemas.microsoft.com/office/powerpoint/2010/main" xmlns="" val="297089477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Beta</a:t>
            </a:r>
            <a:r>
              <a:rPr lang="zh-CN" altLang="en-US" dirty="0"/>
              <a:t>多样性分析</a:t>
            </a:r>
            <a:r>
              <a:rPr lang="zh-CN" altLang="en-US" dirty="0" smtClean="0"/>
              <a:t>结果作图</a:t>
            </a:r>
            <a:endParaRPr lang="zh-CN" altLang="en-US" dirty="0"/>
          </a:p>
        </p:txBody>
      </p:sp>
      <p:pic>
        <p:nvPicPr>
          <p:cNvPr id="4099" name="Picture 3"/>
          <p:cNvPicPr>
            <a:picLocks noChangeAspect="1" noChangeArrowheads="1"/>
          </p:cNvPicPr>
          <p:nvPr/>
        </p:nvPicPr>
        <p:blipFill rotWithShape="1">
          <a:blip r:embed="rId2">
            <a:extLst>
              <a:ext uri="{28A0092B-C50C-407E-A947-70E740481C1C}">
                <a14:useLocalDpi xmlns="" xmlns:a14="http://schemas.microsoft.com/office/drawing/2010/main" val="0"/>
              </a:ext>
            </a:extLst>
          </a:blip>
          <a:srcRect t="10738"/>
          <a:stretch/>
        </p:blipFill>
        <p:spPr bwMode="auto">
          <a:xfrm>
            <a:off x="4143372" y="1785926"/>
            <a:ext cx="3096344" cy="22095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1051018" y="4286256"/>
            <a:ext cx="2592288" cy="22593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4357686" y="4214818"/>
            <a:ext cx="3014663" cy="2271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a:blip r:embed="rId5"/>
          <a:srcRect/>
          <a:stretch>
            <a:fillRect/>
          </a:stretch>
        </p:blipFill>
        <p:spPr bwMode="auto">
          <a:xfrm>
            <a:off x="979580" y="1643050"/>
            <a:ext cx="2572996" cy="2419130"/>
          </a:xfrm>
          <a:prstGeom prst="rect">
            <a:avLst/>
          </a:prstGeom>
          <a:noFill/>
          <a:ln w="9525">
            <a:noFill/>
            <a:miter lim="800000"/>
            <a:headEnd/>
            <a:tailEnd/>
          </a:ln>
          <a:effectLst/>
        </p:spPr>
      </p:pic>
    </p:spTree>
    <p:extLst>
      <p:ext uri="{BB962C8B-B14F-4D97-AF65-F5344CB8AC3E}">
        <p14:creationId xmlns="" xmlns:p14="http://schemas.microsoft.com/office/powerpoint/2010/main" val="384872483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844825"/>
            <a:ext cx="4471990" cy="1798490"/>
          </a:xfrm>
        </p:spPr>
        <p:txBody>
          <a:bodyPr>
            <a:normAutofit/>
          </a:bodyPr>
          <a:lstStyle/>
          <a:p>
            <a:pPr>
              <a:buNone/>
            </a:pPr>
            <a:r>
              <a:rPr lang="en-US" altLang="zh-CN" sz="1600" b="0" dirty="0" smtClean="0"/>
              <a:t>library(</a:t>
            </a:r>
            <a:r>
              <a:rPr lang="en-US" altLang="zh-CN" sz="1600" b="0" dirty="0" err="1" smtClean="0"/>
              <a:t>pheatmap</a:t>
            </a:r>
            <a:r>
              <a:rPr lang="en-US" altLang="zh-CN" sz="1600" b="0" dirty="0" smtClean="0"/>
              <a:t>)</a:t>
            </a:r>
          </a:p>
          <a:p>
            <a:pPr>
              <a:buNone/>
            </a:pPr>
            <a:r>
              <a:rPr lang="en-US" altLang="zh-CN" sz="1600" b="0" dirty="0" smtClean="0"/>
              <a:t>data=</a:t>
            </a:r>
            <a:r>
              <a:rPr lang="en-US" altLang="zh-CN" sz="1600" b="0" dirty="0" err="1" smtClean="0"/>
              <a:t>read.table</a:t>
            </a:r>
            <a:r>
              <a:rPr lang="en-US" altLang="zh-CN" sz="1600" b="0" dirty="0" smtClean="0"/>
              <a:t>("</a:t>
            </a:r>
            <a:r>
              <a:rPr lang="en-US" altLang="zh-CN" sz="1600" b="0" dirty="0" err="1" smtClean="0"/>
              <a:t>bray_curtis_matrix.txt",head</a:t>
            </a:r>
            <a:r>
              <a:rPr lang="en-US" altLang="zh-CN" sz="1600" b="0" dirty="0" smtClean="0"/>
              <a:t>=T)</a:t>
            </a:r>
          </a:p>
          <a:p>
            <a:pPr>
              <a:buNone/>
            </a:pPr>
            <a:r>
              <a:rPr lang="en-US" altLang="zh-CN" sz="1600" b="0" dirty="0" err="1" smtClean="0"/>
              <a:t>pheatmap</a:t>
            </a:r>
            <a:r>
              <a:rPr lang="en-US" altLang="zh-CN" sz="1600" b="0" dirty="0" smtClean="0"/>
              <a:t>(</a:t>
            </a:r>
            <a:r>
              <a:rPr lang="en-US" altLang="zh-CN" sz="1600" b="0" dirty="0" err="1" smtClean="0"/>
              <a:t>data,border_color</a:t>
            </a:r>
            <a:r>
              <a:rPr lang="en-US" altLang="zh-CN" sz="1600" b="0" dirty="0" smtClean="0"/>
              <a:t> = "NA")</a:t>
            </a:r>
            <a:endParaRPr lang="zh-CN" altLang="en-US" sz="1600" b="0" dirty="0"/>
          </a:p>
        </p:txBody>
      </p:sp>
      <p:sp>
        <p:nvSpPr>
          <p:cNvPr id="4" name="标题 1"/>
          <p:cNvSpPr>
            <a:spLocks noGrp="1"/>
          </p:cNvSpPr>
          <p:nvPr>
            <p:ph type="title"/>
          </p:nvPr>
        </p:nvSpPr>
        <p:spPr/>
        <p:txBody>
          <a:bodyPr>
            <a:normAutofit/>
          </a:bodyPr>
          <a:lstStyle/>
          <a:p>
            <a:r>
              <a:rPr lang="en-US" altLang="zh-CN" dirty="0" err="1" smtClean="0"/>
              <a:t>Heatmap</a:t>
            </a:r>
            <a:r>
              <a:rPr lang="zh-CN" altLang="en-US" dirty="0" smtClean="0"/>
              <a:t>包：绘制距离矩阵热图</a:t>
            </a:r>
          </a:p>
        </p:txBody>
      </p:sp>
      <p:pic>
        <p:nvPicPr>
          <p:cNvPr id="5122" name="Picture 2"/>
          <p:cNvPicPr>
            <a:picLocks noChangeAspect="1" noChangeArrowheads="1"/>
          </p:cNvPicPr>
          <p:nvPr/>
        </p:nvPicPr>
        <p:blipFill>
          <a:blip r:embed="rId2"/>
          <a:srcRect/>
          <a:stretch>
            <a:fillRect/>
          </a:stretch>
        </p:blipFill>
        <p:spPr bwMode="auto">
          <a:xfrm>
            <a:off x="4143372" y="3176716"/>
            <a:ext cx="4071966" cy="346538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PCOA</a:t>
            </a:r>
            <a:r>
              <a:rPr lang="zh-CN" altLang="en-US" dirty="0" smtClean="0"/>
              <a:t>分析及作图</a:t>
            </a:r>
            <a:endParaRPr lang="zh-CN" altLang="en-US" dirty="0"/>
          </a:p>
        </p:txBody>
      </p:sp>
      <p:sp>
        <p:nvSpPr>
          <p:cNvPr id="3" name="内容占位符 2"/>
          <p:cNvSpPr>
            <a:spLocks noGrp="1"/>
          </p:cNvSpPr>
          <p:nvPr>
            <p:ph idx="1"/>
          </p:nvPr>
        </p:nvSpPr>
        <p:spPr>
          <a:xfrm>
            <a:off x="428596" y="1785926"/>
            <a:ext cx="4214842" cy="4143404"/>
          </a:xfrm>
        </p:spPr>
        <p:txBody>
          <a:bodyPr>
            <a:noAutofit/>
          </a:bodyPr>
          <a:lstStyle/>
          <a:p>
            <a:pPr>
              <a:lnSpc>
                <a:spcPct val="100000"/>
              </a:lnSpc>
              <a:buNone/>
            </a:pPr>
            <a:r>
              <a:rPr lang="en-US" altLang="zh-CN" sz="1400" b="0" dirty="0" smtClean="0"/>
              <a:t>library(ape) # </a:t>
            </a:r>
            <a:r>
              <a:rPr lang="zh-CN" altLang="en-US" sz="1400" b="0" dirty="0" smtClean="0"/>
              <a:t>用于</a:t>
            </a:r>
            <a:r>
              <a:rPr lang="en-US" altLang="zh-CN" sz="1400" b="0" dirty="0" err="1" smtClean="0"/>
              <a:t>pcoa</a:t>
            </a:r>
            <a:r>
              <a:rPr lang="zh-CN" altLang="en-US" sz="1400" b="0" dirty="0" smtClean="0"/>
              <a:t>分析</a:t>
            </a:r>
          </a:p>
          <a:p>
            <a:pPr>
              <a:lnSpc>
                <a:spcPct val="100000"/>
              </a:lnSpc>
              <a:buNone/>
            </a:pPr>
            <a:r>
              <a:rPr lang="en-US" altLang="zh-CN" sz="1400" b="0" dirty="0" smtClean="0"/>
              <a:t>library(scatterplot3d)</a:t>
            </a:r>
          </a:p>
          <a:p>
            <a:pPr>
              <a:lnSpc>
                <a:spcPct val="100000"/>
              </a:lnSpc>
              <a:buNone/>
            </a:pPr>
            <a:r>
              <a:rPr lang="en-US" altLang="zh-CN" sz="1400" b="0" dirty="0" smtClean="0"/>
              <a:t>library(ggplot2)</a:t>
            </a:r>
          </a:p>
          <a:p>
            <a:pPr>
              <a:lnSpc>
                <a:spcPct val="100000"/>
              </a:lnSpc>
              <a:buNone/>
            </a:pPr>
            <a:r>
              <a:rPr lang="en-US" altLang="zh-CN" sz="1400" b="0" dirty="0" err="1" smtClean="0"/>
              <a:t>otu.bc</a:t>
            </a:r>
            <a:r>
              <a:rPr lang="en-US" altLang="zh-CN" sz="1400" b="0" dirty="0" smtClean="0"/>
              <a:t>=</a:t>
            </a:r>
            <a:r>
              <a:rPr lang="en-US" altLang="zh-CN" sz="1400" b="0" dirty="0" err="1" smtClean="0"/>
              <a:t>read.table</a:t>
            </a:r>
            <a:r>
              <a:rPr lang="en-US" altLang="zh-CN" sz="1400" b="0" dirty="0" smtClean="0"/>
              <a:t>("</a:t>
            </a:r>
            <a:r>
              <a:rPr lang="en-US" altLang="zh-CN" sz="1400" b="0" dirty="0" err="1" smtClean="0"/>
              <a:t>bray_curtis_matrix.txt",head</a:t>
            </a:r>
            <a:r>
              <a:rPr lang="en-US" altLang="zh-CN" sz="1400" b="0" dirty="0" smtClean="0"/>
              <a:t>=T)</a:t>
            </a:r>
          </a:p>
          <a:p>
            <a:pPr>
              <a:lnSpc>
                <a:spcPct val="100000"/>
              </a:lnSpc>
              <a:buNone/>
            </a:pPr>
            <a:r>
              <a:rPr lang="en-US" altLang="zh-CN" sz="1400" b="0" dirty="0" smtClean="0"/>
              <a:t>group=c(rep("control",8),rep("mode",8),rep("treat",8))</a:t>
            </a:r>
          </a:p>
          <a:p>
            <a:pPr>
              <a:lnSpc>
                <a:spcPct val="100000"/>
              </a:lnSpc>
              <a:buNone/>
            </a:pPr>
            <a:r>
              <a:rPr lang="en-US" altLang="zh-CN" sz="1400" b="0" dirty="0" smtClean="0"/>
              <a:t>#</a:t>
            </a:r>
            <a:r>
              <a:rPr lang="zh-CN" altLang="en-US" sz="1400" b="0" dirty="0" smtClean="0"/>
              <a:t>利用</a:t>
            </a:r>
            <a:r>
              <a:rPr lang="en-US" altLang="zh-CN" sz="1400" b="0" dirty="0" smtClean="0"/>
              <a:t>PCOA()</a:t>
            </a:r>
            <a:r>
              <a:rPr lang="zh-CN" altLang="en-US" sz="1400" b="0" dirty="0" smtClean="0"/>
              <a:t>指令做</a:t>
            </a:r>
            <a:r>
              <a:rPr lang="en-US" altLang="zh-CN" sz="1400" b="0" dirty="0" err="1" smtClean="0"/>
              <a:t>pcoa</a:t>
            </a:r>
            <a:r>
              <a:rPr lang="zh-CN" altLang="en-US" sz="1400" b="0" dirty="0" smtClean="0"/>
              <a:t>分析  </a:t>
            </a:r>
          </a:p>
          <a:p>
            <a:pPr>
              <a:lnSpc>
                <a:spcPct val="100000"/>
              </a:lnSpc>
              <a:buNone/>
            </a:pPr>
            <a:r>
              <a:rPr lang="en-US" altLang="zh-CN" sz="1400" b="0" dirty="0" smtClean="0"/>
              <a:t>PCOA &lt;- </a:t>
            </a:r>
            <a:r>
              <a:rPr lang="en-US" altLang="zh-CN" sz="1400" b="0" dirty="0" err="1" smtClean="0"/>
              <a:t>pcoa</a:t>
            </a:r>
            <a:r>
              <a:rPr lang="en-US" altLang="zh-CN" sz="1400" b="0" dirty="0" smtClean="0"/>
              <a:t>(</a:t>
            </a:r>
            <a:r>
              <a:rPr lang="en-US" altLang="zh-CN" sz="1400" b="0" dirty="0" err="1" smtClean="0"/>
              <a:t>otu.bc</a:t>
            </a:r>
            <a:r>
              <a:rPr lang="en-US" altLang="zh-CN" sz="1400" b="0" dirty="0" smtClean="0"/>
              <a:t>, correction="none", </a:t>
            </a:r>
            <a:r>
              <a:rPr lang="en-US" altLang="zh-CN" sz="1400" b="0" dirty="0" err="1" smtClean="0"/>
              <a:t>rn</a:t>
            </a:r>
            <a:r>
              <a:rPr lang="en-US" altLang="zh-CN" sz="1400" b="0" dirty="0" smtClean="0"/>
              <a:t>=NULL) </a:t>
            </a:r>
          </a:p>
          <a:p>
            <a:pPr>
              <a:lnSpc>
                <a:spcPct val="100000"/>
              </a:lnSpc>
              <a:buNone/>
            </a:pPr>
            <a:r>
              <a:rPr lang="en-US" altLang="zh-CN" sz="1400" b="0" dirty="0" smtClean="0"/>
              <a:t>#####</a:t>
            </a:r>
            <a:r>
              <a:rPr lang="zh-CN" altLang="en-US" sz="1400" b="0" dirty="0" smtClean="0"/>
              <a:t>各维度占比</a:t>
            </a:r>
          </a:p>
          <a:p>
            <a:pPr>
              <a:lnSpc>
                <a:spcPct val="100000"/>
              </a:lnSpc>
              <a:buNone/>
            </a:pPr>
            <a:r>
              <a:rPr lang="en-US" altLang="zh-CN" sz="1400" b="0" dirty="0" smtClean="0"/>
              <a:t>result &lt;-</a:t>
            </a:r>
            <a:r>
              <a:rPr lang="en-US" altLang="zh-CN" sz="1400" b="0" dirty="0" err="1" smtClean="0"/>
              <a:t>PCOA$values</a:t>
            </a:r>
            <a:r>
              <a:rPr lang="en-US" altLang="zh-CN" sz="1400" b="0" dirty="0" smtClean="0"/>
              <a:t>[,"</a:t>
            </a:r>
            <a:r>
              <a:rPr lang="en-US" altLang="zh-CN" sz="1400" b="0" dirty="0" err="1" smtClean="0"/>
              <a:t>Relative_eig</a:t>
            </a:r>
            <a:r>
              <a:rPr lang="en-US" altLang="zh-CN" sz="1400" b="0" dirty="0" smtClean="0"/>
              <a:t>"]  </a:t>
            </a:r>
          </a:p>
          <a:p>
            <a:pPr>
              <a:lnSpc>
                <a:spcPct val="100000"/>
              </a:lnSpc>
              <a:buNone/>
            </a:pPr>
            <a:r>
              <a:rPr lang="en-US" altLang="zh-CN" sz="1400" b="0" dirty="0" smtClean="0"/>
              <a:t>pro1 = </a:t>
            </a:r>
            <a:r>
              <a:rPr lang="en-US" altLang="zh-CN" sz="1400" b="0" dirty="0" err="1" smtClean="0"/>
              <a:t>as.numeric</a:t>
            </a:r>
            <a:r>
              <a:rPr lang="en-US" altLang="zh-CN" sz="1400" b="0" dirty="0" smtClean="0"/>
              <a:t>(</a:t>
            </a:r>
            <a:r>
              <a:rPr lang="en-US" altLang="zh-CN" sz="1400" b="0" dirty="0" err="1" smtClean="0"/>
              <a:t>sprintf</a:t>
            </a:r>
            <a:r>
              <a:rPr lang="en-US" altLang="zh-CN" sz="1400" b="0" dirty="0" smtClean="0"/>
              <a:t>("%.3f",result[1]))*100  </a:t>
            </a:r>
          </a:p>
          <a:p>
            <a:pPr>
              <a:lnSpc>
                <a:spcPct val="100000"/>
              </a:lnSpc>
              <a:buNone/>
            </a:pPr>
            <a:r>
              <a:rPr lang="en-US" altLang="zh-CN" sz="1400" b="0" dirty="0" smtClean="0"/>
              <a:t>pro2 = </a:t>
            </a:r>
            <a:r>
              <a:rPr lang="en-US" altLang="zh-CN" sz="1400" b="0" dirty="0" err="1" smtClean="0"/>
              <a:t>as.numeric</a:t>
            </a:r>
            <a:r>
              <a:rPr lang="en-US" altLang="zh-CN" sz="1400" b="0" dirty="0" smtClean="0"/>
              <a:t>(</a:t>
            </a:r>
            <a:r>
              <a:rPr lang="en-US" altLang="zh-CN" sz="1400" b="0" dirty="0" err="1" smtClean="0"/>
              <a:t>sprintf</a:t>
            </a:r>
            <a:r>
              <a:rPr lang="en-US" altLang="zh-CN" sz="1400" b="0" dirty="0" smtClean="0"/>
              <a:t>("%.3f",result[2]))*100  </a:t>
            </a:r>
          </a:p>
          <a:p>
            <a:pPr>
              <a:lnSpc>
                <a:spcPct val="100000"/>
              </a:lnSpc>
              <a:buNone/>
            </a:pPr>
            <a:r>
              <a:rPr lang="en-US" altLang="zh-CN" sz="1400" b="0" dirty="0" smtClean="0"/>
              <a:t>pro3 = </a:t>
            </a:r>
            <a:r>
              <a:rPr lang="en-US" altLang="zh-CN" sz="1400" b="0" dirty="0" err="1" smtClean="0"/>
              <a:t>as.numeric</a:t>
            </a:r>
            <a:r>
              <a:rPr lang="en-US" altLang="zh-CN" sz="1400" b="0" dirty="0" smtClean="0"/>
              <a:t>(</a:t>
            </a:r>
            <a:r>
              <a:rPr lang="en-US" altLang="zh-CN" sz="1400" b="0" dirty="0" err="1" smtClean="0"/>
              <a:t>sprintf</a:t>
            </a:r>
            <a:r>
              <a:rPr lang="en-US" altLang="zh-CN" sz="1400" b="0" dirty="0" smtClean="0"/>
              <a:t>("%.3f",result[3]))*100  </a:t>
            </a:r>
          </a:p>
          <a:p>
            <a:pPr>
              <a:lnSpc>
                <a:spcPct val="100000"/>
              </a:lnSpc>
              <a:buNone/>
            </a:pPr>
            <a:r>
              <a:rPr lang="en-US" altLang="zh-CN" sz="1400" b="0" dirty="0" smtClean="0"/>
              <a:t>x = </a:t>
            </a:r>
            <a:r>
              <a:rPr lang="en-US" altLang="zh-CN" sz="1400" b="0" dirty="0" err="1" smtClean="0"/>
              <a:t>PCOA$vectors</a:t>
            </a:r>
            <a:r>
              <a:rPr lang="en-US" altLang="zh-CN" sz="1400" b="0" dirty="0" smtClean="0"/>
              <a:t>  </a:t>
            </a:r>
          </a:p>
        </p:txBody>
      </p:sp>
      <p:sp>
        <p:nvSpPr>
          <p:cNvPr id="4" name="TextBox 3"/>
          <p:cNvSpPr txBox="1"/>
          <p:nvPr/>
        </p:nvSpPr>
        <p:spPr>
          <a:xfrm>
            <a:off x="4857752" y="1785926"/>
            <a:ext cx="3786214" cy="4000528"/>
          </a:xfrm>
          <a:prstGeom prst="rect">
            <a:avLst/>
          </a:prstGeom>
        </p:spPr>
        <p:txBody>
          <a:bodyPr vert="horz" lIns="91440" tIns="45720" rIns="91440" bIns="45720" rtlCol="0">
            <a:noAutofit/>
          </a:bodyPr>
          <a:lstStyle/>
          <a:p>
            <a:pPr marL="342900" indent="-342900">
              <a:lnSpc>
                <a:spcPct val="120000"/>
              </a:lnSpc>
              <a:spcBef>
                <a:spcPts val="600"/>
              </a:spcBef>
            </a:pPr>
            <a:r>
              <a:rPr lang="en-US" altLang="zh-CN" sz="1400" dirty="0" smtClean="0">
                <a:latin typeface="Times New Roman" pitchFamily="18" charset="0"/>
                <a:ea typeface="黑体" panose="02010609060101010101" pitchFamily="49" charset="-122"/>
                <a:cs typeface="Times New Roman" pitchFamily="18" charset="0"/>
              </a:rPr>
              <a:t>#####</a:t>
            </a:r>
            <a:r>
              <a:rPr lang="zh-CN" altLang="en-US" sz="1400" dirty="0" smtClean="0">
                <a:latin typeface="Times New Roman" pitchFamily="18" charset="0"/>
                <a:ea typeface="黑体" panose="02010609060101010101" pitchFamily="49" charset="-122"/>
                <a:cs typeface="Times New Roman" pitchFamily="18" charset="0"/>
              </a:rPr>
              <a:t>各样本在各维度上的系数</a:t>
            </a:r>
          </a:p>
          <a:p>
            <a:pPr marL="342900" indent="-342900">
              <a:lnSpc>
                <a:spcPct val="120000"/>
              </a:lnSpc>
              <a:spcBef>
                <a:spcPts val="600"/>
              </a:spcBef>
            </a:pPr>
            <a:r>
              <a:rPr lang="en-US" altLang="zh-CN" sz="1400" dirty="0" smtClean="0">
                <a:latin typeface="Times New Roman" pitchFamily="18" charset="0"/>
                <a:ea typeface="黑体" panose="02010609060101010101" pitchFamily="49" charset="-122"/>
                <a:cs typeface="Times New Roman" pitchFamily="18" charset="0"/>
              </a:rPr>
              <a:t>pc = </a:t>
            </a:r>
            <a:r>
              <a:rPr lang="en-US" altLang="zh-CN" sz="1400" dirty="0" err="1" smtClean="0">
                <a:latin typeface="Times New Roman" pitchFamily="18" charset="0"/>
                <a:ea typeface="黑体" panose="02010609060101010101" pitchFamily="49" charset="-122"/>
                <a:cs typeface="Times New Roman" pitchFamily="18" charset="0"/>
              </a:rPr>
              <a:t>as.data.frame</a:t>
            </a:r>
            <a:r>
              <a:rPr lang="en-US" altLang="zh-CN" sz="1400" dirty="0" smtClean="0">
                <a:latin typeface="Times New Roman" pitchFamily="18" charset="0"/>
                <a:ea typeface="黑体" panose="02010609060101010101" pitchFamily="49" charset="-122"/>
                <a:cs typeface="Times New Roman" pitchFamily="18" charset="0"/>
              </a:rPr>
              <a:t>(</a:t>
            </a:r>
            <a:r>
              <a:rPr lang="en-US" altLang="zh-CN" sz="1400" dirty="0" err="1" smtClean="0">
                <a:latin typeface="Times New Roman" pitchFamily="18" charset="0"/>
                <a:ea typeface="黑体" panose="02010609060101010101" pitchFamily="49" charset="-122"/>
                <a:cs typeface="Times New Roman" pitchFamily="18" charset="0"/>
              </a:rPr>
              <a:t>PCOA$vectors</a:t>
            </a:r>
            <a:r>
              <a:rPr lang="en-US" altLang="zh-CN" sz="1400" dirty="0" smtClean="0">
                <a:latin typeface="Times New Roman" pitchFamily="18" charset="0"/>
                <a:ea typeface="黑体" panose="02010609060101010101" pitchFamily="49" charset="-122"/>
                <a:cs typeface="Times New Roman" pitchFamily="18" charset="0"/>
              </a:rPr>
              <a:t>)  </a:t>
            </a:r>
          </a:p>
          <a:p>
            <a:pPr marL="342900" indent="-342900">
              <a:lnSpc>
                <a:spcPct val="120000"/>
              </a:lnSpc>
              <a:spcBef>
                <a:spcPts val="600"/>
              </a:spcBef>
            </a:pPr>
            <a:r>
              <a:rPr lang="en-US" altLang="zh-CN" sz="1400" dirty="0" err="1" smtClean="0">
                <a:latin typeface="Times New Roman" pitchFamily="18" charset="0"/>
                <a:ea typeface="黑体" panose="02010609060101010101" pitchFamily="49" charset="-122"/>
                <a:cs typeface="Times New Roman" pitchFamily="18" charset="0"/>
              </a:rPr>
              <a:t>sample_names</a:t>
            </a:r>
            <a:r>
              <a:rPr lang="en-US" altLang="zh-CN" sz="1400" dirty="0" smtClean="0">
                <a:latin typeface="Times New Roman" pitchFamily="18" charset="0"/>
                <a:ea typeface="黑体" panose="02010609060101010101" pitchFamily="49" charset="-122"/>
                <a:cs typeface="Times New Roman" pitchFamily="18" charset="0"/>
              </a:rPr>
              <a:t> = </a:t>
            </a:r>
            <a:r>
              <a:rPr lang="en-US" altLang="zh-CN" sz="1400" dirty="0" err="1" smtClean="0">
                <a:latin typeface="Times New Roman" pitchFamily="18" charset="0"/>
                <a:ea typeface="黑体" panose="02010609060101010101" pitchFamily="49" charset="-122"/>
                <a:cs typeface="Times New Roman" pitchFamily="18" charset="0"/>
              </a:rPr>
              <a:t>rownames</a:t>
            </a:r>
            <a:r>
              <a:rPr lang="en-US" altLang="zh-CN" sz="1400" dirty="0" smtClean="0">
                <a:latin typeface="Times New Roman" pitchFamily="18" charset="0"/>
                <a:ea typeface="黑体" panose="02010609060101010101" pitchFamily="49" charset="-122"/>
                <a:cs typeface="Times New Roman" pitchFamily="18" charset="0"/>
              </a:rPr>
              <a:t>(x)  </a:t>
            </a:r>
          </a:p>
          <a:p>
            <a:pPr marL="342900" indent="-342900">
              <a:lnSpc>
                <a:spcPct val="120000"/>
              </a:lnSpc>
              <a:spcBef>
                <a:spcPts val="600"/>
              </a:spcBef>
            </a:pPr>
            <a:r>
              <a:rPr lang="en-US" altLang="zh-CN" sz="1400" dirty="0" err="1" smtClean="0">
                <a:latin typeface="Times New Roman" pitchFamily="18" charset="0"/>
                <a:ea typeface="黑体" panose="02010609060101010101" pitchFamily="49" charset="-122"/>
                <a:cs typeface="Times New Roman" pitchFamily="18" charset="0"/>
              </a:rPr>
              <a:t>pc$names</a:t>
            </a:r>
            <a:r>
              <a:rPr lang="en-US" altLang="zh-CN" sz="1400" dirty="0" smtClean="0">
                <a:latin typeface="Times New Roman" pitchFamily="18" charset="0"/>
                <a:ea typeface="黑体" panose="02010609060101010101" pitchFamily="49" charset="-122"/>
                <a:cs typeface="Times New Roman" pitchFamily="18" charset="0"/>
              </a:rPr>
              <a:t> = </a:t>
            </a:r>
            <a:r>
              <a:rPr lang="en-US" altLang="zh-CN" sz="1400" dirty="0" err="1" smtClean="0">
                <a:latin typeface="Times New Roman" pitchFamily="18" charset="0"/>
                <a:ea typeface="黑体" panose="02010609060101010101" pitchFamily="49" charset="-122"/>
                <a:cs typeface="Times New Roman" pitchFamily="18" charset="0"/>
              </a:rPr>
              <a:t>sample_names</a:t>
            </a:r>
            <a:r>
              <a:rPr lang="en-US" altLang="zh-CN" sz="1400" dirty="0" smtClean="0">
                <a:latin typeface="Times New Roman" pitchFamily="18" charset="0"/>
                <a:ea typeface="黑体" panose="02010609060101010101" pitchFamily="49" charset="-122"/>
                <a:cs typeface="Times New Roman" pitchFamily="18" charset="0"/>
              </a:rPr>
              <a:t>  </a:t>
            </a:r>
          </a:p>
          <a:p>
            <a:pPr marL="342900" indent="-342900">
              <a:lnSpc>
                <a:spcPct val="120000"/>
              </a:lnSpc>
              <a:spcBef>
                <a:spcPts val="600"/>
              </a:spcBef>
            </a:pPr>
            <a:r>
              <a:rPr lang="en-US" altLang="zh-CN" sz="1400" dirty="0" err="1" smtClean="0">
                <a:latin typeface="Times New Roman" pitchFamily="18" charset="0"/>
                <a:ea typeface="黑体" panose="02010609060101010101" pitchFamily="49" charset="-122"/>
                <a:cs typeface="Times New Roman" pitchFamily="18" charset="0"/>
              </a:rPr>
              <a:t>write.table</a:t>
            </a:r>
            <a:r>
              <a:rPr lang="en-US" altLang="zh-CN" sz="1400" dirty="0" smtClean="0">
                <a:latin typeface="Times New Roman" pitchFamily="18" charset="0"/>
                <a:ea typeface="黑体" panose="02010609060101010101" pitchFamily="49" charset="-122"/>
                <a:cs typeface="Times New Roman" pitchFamily="18" charset="0"/>
              </a:rPr>
              <a:t>(pc,"16s_Bray-Curtis_pcoa.xls",sep="\</a:t>
            </a:r>
            <a:r>
              <a:rPr lang="en-US" altLang="zh-CN" sz="1400" dirty="0" err="1" smtClean="0">
                <a:latin typeface="Times New Roman" pitchFamily="18" charset="0"/>
                <a:ea typeface="黑体" panose="02010609060101010101" pitchFamily="49" charset="-122"/>
                <a:cs typeface="Times New Roman" pitchFamily="18" charset="0"/>
              </a:rPr>
              <a:t>t",quote</a:t>
            </a:r>
            <a:r>
              <a:rPr lang="en-US" altLang="zh-CN" sz="1400" dirty="0" smtClean="0">
                <a:latin typeface="Times New Roman" pitchFamily="18" charset="0"/>
                <a:ea typeface="黑体" panose="02010609060101010101" pitchFamily="49" charset="-122"/>
                <a:cs typeface="Times New Roman" pitchFamily="18" charset="0"/>
              </a:rPr>
              <a:t>=F)</a:t>
            </a:r>
          </a:p>
          <a:p>
            <a:pPr marL="342900" indent="-342900">
              <a:lnSpc>
                <a:spcPct val="120000"/>
              </a:lnSpc>
              <a:spcBef>
                <a:spcPts val="600"/>
              </a:spcBef>
            </a:pPr>
            <a:r>
              <a:rPr lang="en-US" altLang="zh-CN" sz="1400" dirty="0" smtClean="0">
                <a:latin typeface="Times New Roman" pitchFamily="18" charset="0"/>
                <a:ea typeface="黑体" panose="02010609060101010101" pitchFamily="49" charset="-122"/>
                <a:cs typeface="Times New Roman" pitchFamily="18" charset="0"/>
              </a:rPr>
              <a:t>#####group</a:t>
            </a:r>
            <a:r>
              <a:rPr lang="zh-CN" altLang="en-US" sz="1400" dirty="0" smtClean="0">
                <a:latin typeface="Times New Roman" pitchFamily="18" charset="0"/>
                <a:ea typeface="黑体" panose="02010609060101010101" pitchFamily="49" charset="-122"/>
                <a:cs typeface="Times New Roman" pitchFamily="18" charset="0"/>
              </a:rPr>
              <a:t>信息</a:t>
            </a:r>
          </a:p>
          <a:p>
            <a:pPr marL="342900" indent="-342900">
              <a:lnSpc>
                <a:spcPct val="120000"/>
              </a:lnSpc>
              <a:spcBef>
                <a:spcPts val="600"/>
              </a:spcBef>
            </a:pPr>
            <a:r>
              <a:rPr lang="en-US" altLang="zh-CN" sz="1400" dirty="0" err="1" smtClean="0">
                <a:latin typeface="Times New Roman" pitchFamily="18" charset="0"/>
                <a:ea typeface="黑体" panose="02010609060101010101" pitchFamily="49" charset="-122"/>
                <a:cs typeface="Times New Roman" pitchFamily="18" charset="0"/>
              </a:rPr>
              <a:t>pc$group</a:t>
            </a:r>
            <a:r>
              <a:rPr lang="en-US" altLang="zh-CN" sz="1400" dirty="0" smtClean="0">
                <a:latin typeface="Times New Roman" pitchFamily="18" charset="0"/>
                <a:ea typeface="黑体" panose="02010609060101010101" pitchFamily="49" charset="-122"/>
                <a:cs typeface="Times New Roman" pitchFamily="18" charset="0"/>
              </a:rPr>
              <a:t> = group  </a:t>
            </a:r>
          </a:p>
          <a:p>
            <a:pPr marL="342900" indent="-342900">
              <a:lnSpc>
                <a:spcPct val="120000"/>
              </a:lnSpc>
              <a:spcBef>
                <a:spcPts val="600"/>
              </a:spcBef>
            </a:pPr>
            <a:endParaRPr lang="en-US" altLang="zh-CN" sz="1400" dirty="0" smtClean="0">
              <a:latin typeface="Times New Roman" pitchFamily="18" charset="0"/>
              <a:ea typeface="黑体" panose="02010609060101010101" pitchFamily="49" charset="-122"/>
              <a:cs typeface="Times New Roman" pitchFamily="18" charset="0"/>
            </a:endParaRPr>
          </a:p>
          <a:p>
            <a:pPr marL="342900" indent="-342900">
              <a:lnSpc>
                <a:spcPct val="120000"/>
              </a:lnSpc>
              <a:spcBef>
                <a:spcPts val="600"/>
              </a:spcBef>
            </a:pPr>
            <a:r>
              <a:rPr lang="en-US" altLang="zh-CN" sz="1400" dirty="0" err="1" smtClean="0">
                <a:latin typeface="Times New Roman" pitchFamily="18" charset="0"/>
                <a:ea typeface="黑体" panose="02010609060101010101" pitchFamily="49" charset="-122"/>
                <a:cs typeface="Times New Roman" pitchFamily="18" charset="0"/>
              </a:rPr>
              <a:t>xlab</a:t>
            </a:r>
            <a:r>
              <a:rPr lang="en-US" altLang="zh-CN" sz="1400" dirty="0" smtClean="0">
                <a:latin typeface="Times New Roman" pitchFamily="18" charset="0"/>
                <a:ea typeface="黑体" panose="02010609060101010101" pitchFamily="49" charset="-122"/>
                <a:cs typeface="Times New Roman" pitchFamily="18" charset="0"/>
              </a:rPr>
              <a:t>=paste("PCOA1(",pro1,"%)",sep="")   </a:t>
            </a:r>
          </a:p>
          <a:p>
            <a:pPr marL="342900" indent="-342900">
              <a:lnSpc>
                <a:spcPct val="120000"/>
              </a:lnSpc>
              <a:spcBef>
                <a:spcPts val="600"/>
              </a:spcBef>
            </a:pPr>
            <a:r>
              <a:rPr lang="en-US" altLang="zh-CN" sz="1400" dirty="0" err="1" smtClean="0">
                <a:latin typeface="Times New Roman" pitchFamily="18" charset="0"/>
                <a:ea typeface="黑体" panose="02010609060101010101" pitchFamily="49" charset="-122"/>
                <a:cs typeface="Times New Roman" pitchFamily="18" charset="0"/>
              </a:rPr>
              <a:t>ylab</a:t>
            </a:r>
            <a:r>
              <a:rPr lang="en-US" altLang="zh-CN" sz="1400" dirty="0" smtClean="0">
                <a:latin typeface="Times New Roman" pitchFamily="18" charset="0"/>
                <a:ea typeface="黑体" panose="02010609060101010101" pitchFamily="49" charset="-122"/>
                <a:cs typeface="Times New Roman" pitchFamily="18" charset="0"/>
              </a:rPr>
              <a:t>=paste("PCOA2(",pro2,"%)",sep="")  </a:t>
            </a:r>
          </a:p>
          <a:p>
            <a:pPr marL="342900" indent="-342900">
              <a:lnSpc>
                <a:spcPct val="120000"/>
              </a:lnSpc>
              <a:spcBef>
                <a:spcPts val="600"/>
              </a:spcBef>
            </a:pPr>
            <a:r>
              <a:rPr lang="en-US" altLang="zh-CN" sz="1400" dirty="0" err="1" smtClean="0">
                <a:latin typeface="Times New Roman" pitchFamily="18" charset="0"/>
                <a:ea typeface="黑体" panose="02010609060101010101" pitchFamily="49" charset="-122"/>
                <a:cs typeface="Times New Roman" pitchFamily="18" charset="0"/>
              </a:rPr>
              <a:t>zlab</a:t>
            </a:r>
            <a:r>
              <a:rPr lang="en-US" altLang="zh-CN" sz="1400" dirty="0" smtClean="0">
                <a:latin typeface="Times New Roman" pitchFamily="18" charset="0"/>
                <a:ea typeface="黑体" panose="02010609060101010101" pitchFamily="49" charset="-122"/>
                <a:cs typeface="Times New Roman" pitchFamily="18" charset="0"/>
              </a:rPr>
              <a:t>=paste("PCOA3(",pro3,"%)",sep="") </a:t>
            </a:r>
            <a:endParaRPr lang="zh-CN" altLang="en-US" sz="1400" dirty="0" smtClean="0">
              <a:latin typeface="Times New Roman" pitchFamily="18" charset="0"/>
              <a:ea typeface="黑体" panose="02010609060101010101" pitchFamily="49" charset="-122"/>
              <a:cs typeface="Times New Roman"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微生物组学</a:t>
            </a:r>
            <a:endParaRPr lang="zh-CN" altLang="en-US" dirty="0"/>
          </a:p>
        </p:txBody>
      </p:sp>
      <p:sp>
        <p:nvSpPr>
          <p:cNvPr id="3" name="内容占位符 2"/>
          <p:cNvSpPr>
            <a:spLocks noGrp="1"/>
          </p:cNvSpPr>
          <p:nvPr>
            <p:ph idx="1"/>
          </p:nvPr>
        </p:nvSpPr>
        <p:spPr>
          <a:xfrm>
            <a:off x="357158" y="1785927"/>
            <a:ext cx="8229600" cy="3643338"/>
          </a:xfrm>
        </p:spPr>
        <p:txBody>
          <a:bodyPr>
            <a:normAutofit lnSpcReduction="10000"/>
          </a:bodyPr>
          <a:lstStyle/>
          <a:p>
            <a:pPr marL="0" indent="0">
              <a:buNone/>
            </a:pPr>
            <a:r>
              <a:rPr lang="zh-CN" altLang="en-US" sz="2600" b="0" dirty="0" smtClean="0"/>
              <a:t>通过</a:t>
            </a:r>
            <a:r>
              <a:rPr lang="zh-CN" altLang="en-US" sz="2600" b="0" dirty="0" smtClean="0"/>
              <a:t>直接从环境样品中提取全部微生物的</a:t>
            </a:r>
            <a:r>
              <a:rPr lang="en-US" altLang="zh-CN" sz="2600" b="0" dirty="0" smtClean="0"/>
              <a:t>DNA,</a:t>
            </a:r>
            <a:r>
              <a:rPr lang="zh-CN" altLang="en-US" sz="2600" b="0" dirty="0" smtClean="0"/>
              <a:t>构建宏基因组文库，利用基因组学的研究策略研究环境样品所包含的全部微生物的遗传组成及其群落功能。它是在微生物基因组学的基础上发展起来的一种研究微生物多样性、开发新的生理活性物质（或获得新基因）的新理念和新方法。</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2D plot</a:t>
            </a:r>
            <a:endParaRPr lang="zh-CN" altLang="en-US" dirty="0"/>
          </a:p>
        </p:txBody>
      </p:sp>
      <p:sp>
        <p:nvSpPr>
          <p:cNvPr id="3" name="内容占位符 2"/>
          <p:cNvSpPr>
            <a:spLocks noGrp="1"/>
          </p:cNvSpPr>
          <p:nvPr>
            <p:ph idx="1"/>
          </p:nvPr>
        </p:nvSpPr>
        <p:spPr>
          <a:xfrm>
            <a:off x="214282" y="1844824"/>
            <a:ext cx="4000528" cy="4525963"/>
          </a:xfrm>
        </p:spPr>
        <p:txBody>
          <a:bodyPr>
            <a:normAutofit/>
          </a:bodyPr>
          <a:lstStyle/>
          <a:p>
            <a:pPr>
              <a:lnSpc>
                <a:spcPct val="100000"/>
              </a:lnSpc>
              <a:buNone/>
            </a:pPr>
            <a:r>
              <a:rPr lang="en-US" altLang="zh-CN" sz="1600" b="0" dirty="0" smtClean="0"/>
              <a:t>###2D plot</a:t>
            </a:r>
          </a:p>
          <a:p>
            <a:pPr>
              <a:lnSpc>
                <a:spcPct val="100000"/>
              </a:lnSpc>
              <a:buNone/>
            </a:pPr>
            <a:r>
              <a:rPr lang="en-US" altLang="zh-CN" sz="1600" b="0" dirty="0" err="1" smtClean="0"/>
              <a:t>ggplot</a:t>
            </a:r>
            <a:r>
              <a:rPr lang="en-US" altLang="zh-CN" sz="1600" b="0" dirty="0" smtClean="0"/>
              <a:t>(</a:t>
            </a:r>
            <a:r>
              <a:rPr lang="en-US" altLang="zh-CN" sz="1600" b="0" dirty="0" err="1" smtClean="0"/>
              <a:t>pc,aes</a:t>
            </a:r>
            <a:r>
              <a:rPr lang="en-US" altLang="zh-CN" sz="1600" b="0" dirty="0" smtClean="0"/>
              <a:t>(Axis.1,Axis.2)) +</a:t>
            </a:r>
          </a:p>
          <a:p>
            <a:pPr>
              <a:lnSpc>
                <a:spcPct val="100000"/>
              </a:lnSpc>
              <a:buNone/>
            </a:pPr>
            <a:r>
              <a:rPr lang="en-US" altLang="zh-CN" sz="1600" b="0" dirty="0" smtClean="0"/>
              <a:t>  </a:t>
            </a:r>
            <a:r>
              <a:rPr lang="en-US" altLang="zh-CN" sz="1600" b="0" dirty="0" err="1" smtClean="0"/>
              <a:t>geom_point</a:t>
            </a:r>
            <a:r>
              <a:rPr lang="en-US" altLang="zh-CN" sz="1600" b="0" dirty="0" smtClean="0"/>
              <a:t>(size=3,aes(color=group)) + </a:t>
            </a:r>
          </a:p>
          <a:p>
            <a:pPr>
              <a:lnSpc>
                <a:spcPct val="100000"/>
              </a:lnSpc>
              <a:buNone/>
            </a:pPr>
            <a:r>
              <a:rPr lang="en-US" altLang="zh-CN" sz="1600" b="0" dirty="0" smtClean="0"/>
              <a:t>  </a:t>
            </a:r>
            <a:r>
              <a:rPr lang="en-US" altLang="zh-CN" sz="1600" b="0" dirty="0" err="1" smtClean="0"/>
              <a:t>geom_text</a:t>
            </a:r>
            <a:r>
              <a:rPr lang="en-US" altLang="zh-CN" sz="1600" b="0" dirty="0" smtClean="0"/>
              <a:t>(</a:t>
            </a:r>
            <a:r>
              <a:rPr lang="en-US" altLang="zh-CN" sz="1600" b="0" dirty="0" err="1" smtClean="0"/>
              <a:t>aes</a:t>
            </a:r>
            <a:r>
              <a:rPr lang="en-US" altLang="zh-CN" sz="1600" b="0" dirty="0" smtClean="0"/>
              <a:t>(label=names),size=3,vjust=-1) +  labs(x=</a:t>
            </a:r>
            <a:r>
              <a:rPr lang="en-US" altLang="zh-CN" sz="1600" b="0" dirty="0" err="1" smtClean="0"/>
              <a:t>xlab,y</a:t>
            </a:r>
            <a:r>
              <a:rPr lang="en-US" altLang="zh-CN" sz="1600" b="0" dirty="0" smtClean="0"/>
              <a:t>=</a:t>
            </a:r>
            <a:r>
              <a:rPr lang="en-US" altLang="zh-CN" sz="1600" b="0" dirty="0" err="1" smtClean="0"/>
              <a:t>ylab,color</a:t>
            </a:r>
            <a:r>
              <a:rPr lang="en-US" altLang="zh-CN" sz="1600" b="0" dirty="0" smtClean="0"/>
              <a:t>="</a:t>
            </a:r>
            <a:r>
              <a:rPr lang="en-US" altLang="zh-CN" sz="1600" b="0" dirty="0" err="1" smtClean="0"/>
              <a:t>Group",shape</a:t>
            </a:r>
            <a:r>
              <a:rPr lang="en-US" altLang="zh-CN" sz="1600" b="0" dirty="0" smtClean="0"/>
              <a:t>="Group",</a:t>
            </a:r>
          </a:p>
          <a:p>
            <a:pPr>
              <a:lnSpc>
                <a:spcPct val="100000"/>
              </a:lnSpc>
              <a:buNone/>
            </a:pPr>
            <a:r>
              <a:rPr lang="en-US" altLang="zh-CN" sz="1600" b="0" dirty="0" smtClean="0"/>
              <a:t>  title="</a:t>
            </a:r>
            <a:r>
              <a:rPr lang="en-US" altLang="zh-CN" sz="1600" b="0" dirty="0" err="1" smtClean="0"/>
              <a:t>bray_curtis</a:t>
            </a:r>
            <a:r>
              <a:rPr lang="en-US" altLang="zh-CN" sz="1600" b="0" dirty="0" smtClean="0"/>
              <a:t>")+ </a:t>
            </a:r>
            <a:r>
              <a:rPr lang="en-US" altLang="zh-CN" sz="1600" b="0" dirty="0" err="1" smtClean="0"/>
              <a:t>stat_ellipse</a:t>
            </a:r>
            <a:r>
              <a:rPr lang="en-US" altLang="zh-CN" sz="1600" b="0" dirty="0" smtClean="0"/>
              <a:t>(</a:t>
            </a:r>
            <a:r>
              <a:rPr lang="en-US" altLang="zh-CN" sz="1600" b="0" dirty="0" err="1" smtClean="0"/>
              <a:t>aes</a:t>
            </a:r>
            <a:r>
              <a:rPr lang="en-US" altLang="zh-CN" sz="1600" b="0" dirty="0" smtClean="0"/>
              <a:t>(color=group))</a:t>
            </a:r>
          </a:p>
          <a:p>
            <a:pPr>
              <a:lnSpc>
                <a:spcPct val="100000"/>
              </a:lnSpc>
              <a:buNone/>
            </a:pPr>
            <a:endParaRPr lang="en-US" altLang="zh-CN" sz="1600" b="0" dirty="0" smtClean="0"/>
          </a:p>
        </p:txBody>
      </p:sp>
      <p:pic>
        <p:nvPicPr>
          <p:cNvPr id="6146" name="Picture 2"/>
          <p:cNvPicPr>
            <a:picLocks noChangeAspect="1" noChangeArrowheads="1"/>
          </p:cNvPicPr>
          <p:nvPr/>
        </p:nvPicPr>
        <p:blipFill>
          <a:blip r:embed="rId2"/>
          <a:srcRect/>
          <a:stretch>
            <a:fillRect/>
          </a:stretch>
        </p:blipFill>
        <p:spPr bwMode="auto">
          <a:xfrm>
            <a:off x="4500562" y="1643050"/>
            <a:ext cx="3662582" cy="311308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3D plot</a:t>
            </a:r>
            <a:endParaRPr lang="zh-CN" altLang="en-US" dirty="0"/>
          </a:p>
        </p:txBody>
      </p:sp>
      <p:sp>
        <p:nvSpPr>
          <p:cNvPr id="3" name="内容占位符 2"/>
          <p:cNvSpPr>
            <a:spLocks noGrp="1"/>
          </p:cNvSpPr>
          <p:nvPr>
            <p:ph idx="1"/>
          </p:nvPr>
        </p:nvSpPr>
        <p:spPr>
          <a:xfrm>
            <a:off x="457200" y="1844824"/>
            <a:ext cx="3829048" cy="4525963"/>
          </a:xfrm>
        </p:spPr>
        <p:txBody>
          <a:bodyPr>
            <a:normAutofit fontScale="47500" lnSpcReduction="20000"/>
          </a:bodyPr>
          <a:lstStyle/>
          <a:p>
            <a:pPr>
              <a:buNone/>
            </a:pPr>
            <a:r>
              <a:rPr lang="en-US" altLang="zh-CN" b="0" dirty="0" smtClean="0"/>
              <a:t>###3D</a:t>
            </a:r>
          </a:p>
          <a:p>
            <a:pPr>
              <a:buNone/>
            </a:pPr>
            <a:r>
              <a:rPr lang="en-US" altLang="zh-CN" b="0" dirty="0" smtClean="0"/>
              <a:t>color &lt;- c(rep("red",8),rep("green",8),rep("blue",8)) #</a:t>
            </a:r>
            <a:r>
              <a:rPr lang="zh-CN" altLang="en-US" b="0" dirty="0" smtClean="0"/>
              <a:t>定义点颜色</a:t>
            </a:r>
          </a:p>
          <a:p>
            <a:pPr>
              <a:buNone/>
            </a:pPr>
            <a:r>
              <a:rPr lang="en-US" altLang="zh-CN" b="0" dirty="0" smtClean="0"/>
              <a:t>p3d=scatterplot3d(pc[,1],pc[,2],pc[,3],color=</a:t>
            </a:r>
            <a:r>
              <a:rPr lang="en-US" altLang="zh-CN" b="0" dirty="0" err="1" smtClean="0"/>
              <a:t>color,,xlab</a:t>
            </a:r>
            <a:r>
              <a:rPr lang="en-US" altLang="zh-CN" b="0" dirty="0" smtClean="0"/>
              <a:t>=</a:t>
            </a:r>
            <a:r>
              <a:rPr lang="en-US" altLang="zh-CN" b="0" dirty="0" err="1" smtClean="0"/>
              <a:t>xlab</a:t>
            </a:r>
            <a:r>
              <a:rPr lang="en-US" altLang="zh-CN" b="0" dirty="0" smtClean="0"/>
              <a:t>,</a:t>
            </a:r>
          </a:p>
          <a:p>
            <a:pPr>
              <a:buNone/>
            </a:pPr>
            <a:r>
              <a:rPr lang="en-US" altLang="zh-CN" b="0" dirty="0" smtClean="0"/>
              <a:t>  </a:t>
            </a:r>
            <a:r>
              <a:rPr lang="en-US" altLang="zh-CN" b="0" dirty="0" err="1" smtClean="0"/>
              <a:t>ylab</a:t>
            </a:r>
            <a:r>
              <a:rPr lang="en-US" altLang="zh-CN" b="0" dirty="0" smtClean="0"/>
              <a:t>=</a:t>
            </a:r>
            <a:r>
              <a:rPr lang="en-US" altLang="zh-CN" b="0" dirty="0" err="1" smtClean="0"/>
              <a:t>ylab,zlab</a:t>
            </a:r>
            <a:r>
              <a:rPr lang="en-US" altLang="zh-CN" b="0" dirty="0" smtClean="0"/>
              <a:t>=</a:t>
            </a:r>
            <a:r>
              <a:rPr lang="en-US" altLang="zh-CN" b="0" dirty="0" err="1" smtClean="0"/>
              <a:t>zlab,pch</a:t>
            </a:r>
            <a:r>
              <a:rPr lang="en-US" altLang="zh-CN" b="0" dirty="0" smtClean="0"/>
              <a:t>=19,lty.hplot=2,type="h")</a:t>
            </a:r>
          </a:p>
          <a:p>
            <a:pPr>
              <a:buNone/>
            </a:pPr>
            <a:r>
              <a:rPr lang="en-US" altLang="zh-CN" b="0" dirty="0" smtClean="0"/>
              <a:t>legend("</a:t>
            </a:r>
            <a:r>
              <a:rPr lang="en-US" altLang="zh-CN" b="0" dirty="0" err="1" smtClean="0"/>
              <a:t>topleft",c</a:t>
            </a:r>
            <a:r>
              <a:rPr lang="en-US" altLang="zh-CN" b="0" dirty="0" smtClean="0"/>
              <a:t>("</a:t>
            </a:r>
            <a:r>
              <a:rPr lang="en-US" altLang="zh-CN" b="0" dirty="0" err="1" smtClean="0"/>
              <a:t>control","mode","treat</a:t>
            </a:r>
            <a:r>
              <a:rPr lang="en-US" altLang="zh-CN" b="0" dirty="0" smtClean="0"/>
              <a:t>"),</a:t>
            </a:r>
          </a:p>
          <a:p>
            <a:pPr>
              <a:buNone/>
            </a:pPr>
            <a:r>
              <a:rPr lang="en-US" altLang="zh-CN" b="0" dirty="0" smtClean="0"/>
              <a:t>       </a:t>
            </a:r>
            <a:r>
              <a:rPr lang="en-US" altLang="zh-CN" b="0" dirty="0" err="1" smtClean="0"/>
              <a:t>col</a:t>
            </a:r>
            <a:r>
              <a:rPr lang="en-US" altLang="zh-CN" b="0" dirty="0" smtClean="0"/>
              <a:t>=c("</a:t>
            </a:r>
            <a:r>
              <a:rPr lang="en-US" altLang="zh-CN" b="0" dirty="0" err="1" smtClean="0"/>
              <a:t>red","green","blue</a:t>
            </a:r>
            <a:r>
              <a:rPr lang="en-US" altLang="zh-CN" b="0" dirty="0" smtClean="0"/>
              <a:t>"),</a:t>
            </a:r>
            <a:r>
              <a:rPr lang="en-US" altLang="zh-CN" b="0" dirty="0" err="1" smtClean="0"/>
              <a:t>pch</a:t>
            </a:r>
            <a:r>
              <a:rPr lang="en-US" altLang="zh-CN" b="0" dirty="0" smtClean="0"/>
              <a:t>=19)</a:t>
            </a:r>
          </a:p>
          <a:p>
            <a:pPr>
              <a:buNone/>
            </a:pPr>
            <a:r>
              <a:rPr lang="en-US" altLang="zh-CN" b="0" dirty="0" smtClean="0"/>
              <a:t>p3d.coords &lt;- p3d$xyz.convert(pc[,1],pc[,2],pc[,3])</a:t>
            </a:r>
          </a:p>
          <a:p>
            <a:pPr>
              <a:buNone/>
            </a:pPr>
            <a:r>
              <a:rPr lang="en-US" altLang="zh-CN" b="0" dirty="0" smtClean="0"/>
              <a:t>text(p3d.coords$x, p3d.coords$y, </a:t>
            </a:r>
          </a:p>
          <a:p>
            <a:pPr>
              <a:buNone/>
            </a:pPr>
            <a:r>
              <a:rPr lang="en-US" altLang="zh-CN" b="0" dirty="0" smtClean="0"/>
              <a:t>     labels=</a:t>
            </a:r>
            <a:r>
              <a:rPr lang="en-US" altLang="zh-CN" b="0" dirty="0" err="1" smtClean="0"/>
              <a:t>sample_names</a:t>
            </a:r>
            <a:r>
              <a:rPr lang="en-US" altLang="zh-CN" b="0" dirty="0" smtClean="0"/>
              <a:t>,</a:t>
            </a:r>
          </a:p>
          <a:p>
            <a:pPr>
              <a:buNone/>
            </a:pPr>
            <a:r>
              <a:rPr lang="en-US" altLang="zh-CN" b="0" dirty="0" smtClean="0"/>
              <a:t>     pos=4, </a:t>
            </a:r>
            <a:r>
              <a:rPr lang="en-US" altLang="zh-CN" b="0" dirty="0" err="1" smtClean="0"/>
              <a:t>cex</a:t>
            </a:r>
            <a:r>
              <a:rPr lang="en-US" altLang="zh-CN" b="0" dirty="0" smtClean="0"/>
              <a:t>=.5) </a:t>
            </a:r>
            <a:endParaRPr lang="zh-CN" altLang="en-US" b="0" dirty="0" smtClean="0"/>
          </a:p>
          <a:p>
            <a:pPr>
              <a:buNone/>
            </a:pPr>
            <a:endParaRPr lang="zh-CN" altLang="en-US" b="0" dirty="0"/>
          </a:p>
        </p:txBody>
      </p:sp>
      <p:pic>
        <p:nvPicPr>
          <p:cNvPr id="7170" name="Picture 2"/>
          <p:cNvPicPr>
            <a:picLocks noChangeAspect="1" noChangeArrowheads="1"/>
          </p:cNvPicPr>
          <p:nvPr/>
        </p:nvPicPr>
        <p:blipFill>
          <a:blip r:embed="rId2"/>
          <a:srcRect/>
          <a:stretch>
            <a:fillRect/>
          </a:stretch>
        </p:blipFill>
        <p:spPr bwMode="auto">
          <a:xfrm>
            <a:off x="4214810" y="2143116"/>
            <a:ext cx="4828431" cy="388938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CCA/RDA</a:t>
            </a:r>
            <a:r>
              <a:rPr lang="zh-CN" altLang="en-US" dirty="0" smtClean="0"/>
              <a:t>分析及作图</a:t>
            </a:r>
            <a:endParaRPr lang="zh-CN" altLang="en-US" dirty="0"/>
          </a:p>
        </p:txBody>
      </p:sp>
      <p:sp>
        <p:nvSpPr>
          <p:cNvPr id="3" name="内容占位符 2"/>
          <p:cNvSpPr>
            <a:spLocks noGrp="1"/>
          </p:cNvSpPr>
          <p:nvPr>
            <p:ph idx="1"/>
          </p:nvPr>
        </p:nvSpPr>
        <p:spPr>
          <a:xfrm>
            <a:off x="428596" y="1643050"/>
            <a:ext cx="4857784" cy="5000660"/>
          </a:xfrm>
        </p:spPr>
        <p:txBody>
          <a:bodyPr>
            <a:noAutofit/>
          </a:bodyPr>
          <a:lstStyle/>
          <a:p>
            <a:pPr>
              <a:lnSpc>
                <a:spcPct val="100000"/>
              </a:lnSpc>
              <a:buNone/>
            </a:pPr>
            <a:r>
              <a:rPr lang="en-US" altLang="zh-CN" sz="1000" b="0" dirty="0" smtClean="0"/>
              <a:t>library(vegan)</a:t>
            </a:r>
          </a:p>
          <a:p>
            <a:pPr>
              <a:lnSpc>
                <a:spcPct val="100000"/>
              </a:lnSpc>
              <a:buNone/>
            </a:pPr>
            <a:r>
              <a:rPr lang="en-US" altLang="zh-CN" sz="1000" b="0" dirty="0" smtClean="0"/>
              <a:t>#</a:t>
            </a:r>
            <a:r>
              <a:rPr lang="zh-CN" altLang="en-US" sz="1000" b="0" dirty="0" smtClean="0"/>
              <a:t>读取“样本</a:t>
            </a:r>
            <a:r>
              <a:rPr lang="en-US" altLang="zh-CN" sz="1000" b="0" dirty="0" smtClean="0"/>
              <a:t>-</a:t>
            </a:r>
            <a:r>
              <a:rPr lang="zh-CN" altLang="en-US" sz="1000" b="0" dirty="0" smtClean="0"/>
              <a:t>物种”文件</a:t>
            </a:r>
          </a:p>
          <a:p>
            <a:pPr>
              <a:lnSpc>
                <a:spcPct val="100000"/>
              </a:lnSpc>
              <a:buNone/>
            </a:pPr>
            <a:r>
              <a:rPr lang="en-US" altLang="zh-CN" sz="1000" b="0" dirty="0" smtClean="0"/>
              <a:t>sp &lt;- </a:t>
            </a:r>
            <a:r>
              <a:rPr lang="en-US" altLang="zh-CN" sz="1000" b="0" dirty="0" err="1" smtClean="0"/>
              <a:t>read.table</a:t>
            </a:r>
            <a:r>
              <a:rPr lang="en-US" altLang="zh-CN" sz="1000" b="0" dirty="0" smtClean="0"/>
              <a:t>("</a:t>
            </a:r>
            <a:r>
              <a:rPr lang="en-US" altLang="zh-CN" sz="1000" b="0" dirty="0" err="1" smtClean="0"/>
              <a:t>otu_table.Family.absolute.txt",sep</a:t>
            </a:r>
            <a:r>
              <a:rPr lang="en-US" altLang="zh-CN" sz="1000" b="0" dirty="0" smtClean="0"/>
              <a:t>="\</a:t>
            </a:r>
            <a:r>
              <a:rPr lang="en-US" altLang="zh-CN" sz="1000" b="0" dirty="0" err="1" smtClean="0"/>
              <a:t>t",header</a:t>
            </a:r>
            <a:r>
              <a:rPr lang="en-US" altLang="zh-CN" sz="1000" b="0" dirty="0" smtClean="0"/>
              <a:t>=</a:t>
            </a:r>
            <a:r>
              <a:rPr lang="en-US" altLang="zh-CN" sz="1000" b="0" dirty="0" err="1" smtClean="0"/>
              <a:t>T,row.names</a:t>
            </a:r>
            <a:r>
              <a:rPr lang="en-US" altLang="zh-CN" sz="1000" b="0" dirty="0" smtClean="0"/>
              <a:t>=1)</a:t>
            </a:r>
          </a:p>
          <a:p>
            <a:pPr>
              <a:lnSpc>
                <a:spcPct val="100000"/>
              </a:lnSpc>
              <a:buNone/>
            </a:pPr>
            <a:r>
              <a:rPr lang="en-US" altLang="zh-CN" sz="1000" b="0" dirty="0" smtClean="0"/>
              <a:t>sp=sp[,-</a:t>
            </a:r>
            <a:r>
              <a:rPr lang="en-US" altLang="zh-CN" sz="1000" b="0" dirty="0" err="1" smtClean="0"/>
              <a:t>ncol</a:t>
            </a:r>
            <a:r>
              <a:rPr lang="en-US" altLang="zh-CN" sz="1000" b="0" dirty="0" smtClean="0"/>
              <a:t>(sp)]</a:t>
            </a:r>
          </a:p>
          <a:p>
            <a:pPr>
              <a:lnSpc>
                <a:spcPct val="100000"/>
              </a:lnSpc>
              <a:buNone/>
            </a:pPr>
            <a:r>
              <a:rPr lang="en-US" altLang="zh-CN" sz="1000" b="0" dirty="0" smtClean="0"/>
              <a:t>sp=t(sp)</a:t>
            </a:r>
          </a:p>
          <a:p>
            <a:pPr>
              <a:lnSpc>
                <a:spcPct val="100000"/>
              </a:lnSpc>
              <a:buNone/>
            </a:pPr>
            <a:r>
              <a:rPr lang="en-US" altLang="zh-CN" sz="1000" b="0" dirty="0" smtClean="0"/>
              <a:t>#</a:t>
            </a:r>
            <a:r>
              <a:rPr lang="zh-CN" altLang="en-US" sz="1000" b="0" dirty="0" smtClean="0"/>
              <a:t>读取“样本</a:t>
            </a:r>
            <a:r>
              <a:rPr lang="en-US" altLang="zh-CN" sz="1000" b="0" dirty="0" smtClean="0"/>
              <a:t>-</a:t>
            </a:r>
            <a:r>
              <a:rPr lang="zh-CN" altLang="en-US" sz="1000" b="0" dirty="0" smtClean="0"/>
              <a:t>环境因子”文件</a:t>
            </a:r>
          </a:p>
          <a:p>
            <a:pPr>
              <a:lnSpc>
                <a:spcPct val="100000"/>
              </a:lnSpc>
              <a:buNone/>
            </a:pPr>
            <a:r>
              <a:rPr lang="en-US" altLang="zh-CN" sz="1000" b="0" dirty="0" smtClean="0"/>
              <a:t>se &lt;- </a:t>
            </a:r>
            <a:r>
              <a:rPr lang="en-US" altLang="zh-CN" sz="1000" b="0" dirty="0" err="1" smtClean="0"/>
              <a:t>read.table</a:t>
            </a:r>
            <a:r>
              <a:rPr lang="en-US" altLang="zh-CN" sz="1000" b="0" dirty="0" smtClean="0"/>
              <a:t>("</a:t>
            </a:r>
            <a:r>
              <a:rPr lang="en-US" altLang="zh-CN" sz="1000" b="0" dirty="0" err="1" smtClean="0"/>
              <a:t>mapping_file.txt",sep</a:t>
            </a:r>
            <a:r>
              <a:rPr lang="en-US" altLang="zh-CN" sz="1000" b="0" dirty="0" smtClean="0"/>
              <a:t>="\</a:t>
            </a:r>
            <a:r>
              <a:rPr lang="en-US" altLang="zh-CN" sz="1000" b="0" dirty="0" err="1" smtClean="0"/>
              <a:t>t",header</a:t>
            </a:r>
            <a:r>
              <a:rPr lang="en-US" altLang="zh-CN" sz="1000" b="0" dirty="0" smtClean="0"/>
              <a:t>=</a:t>
            </a:r>
            <a:r>
              <a:rPr lang="en-US" altLang="zh-CN" sz="1000" b="0" dirty="0" err="1" smtClean="0"/>
              <a:t>T,row.names</a:t>
            </a:r>
            <a:r>
              <a:rPr lang="en-US" altLang="zh-CN" sz="1000" b="0" dirty="0" smtClean="0"/>
              <a:t>=1)</a:t>
            </a:r>
          </a:p>
          <a:p>
            <a:pPr>
              <a:lnSpc>
                <a:spcPct val="100000"/>
              </a:lnSpc>
              <a:buNone/>
            </a:pPr>
            <a:r>
              <a:rPr lang="en-US" altLang="zh-CN" sz="1000" b="0" dirty="0" smtClean="0"/>
              <a:t>se=se[,4:8]</a:t>
            </a:r>
          </a:p>
          <a:p>
            <a:pPr>
              <a:lnSpc>
                <a:spcPct val="100000"/>
              </a:lnSpc>
              <a:buNone/>
            </a:pPr>
            <a:r>
              <a:rPr lang="en-US" altLang="zh-CN" sz="1000" b="0" dirty="0" smtClean="0"/>
              <a:t>sp=sp[match(</a:t>
            </a:r>
            <a:r>
              <a:rPr lang="en-US" altLang="zh-CN" sz="1000" b="0" dirty="0" err="1" smtClean="0"/>
              <a:t>row.names</a:t>
            </a:r>
            <a:r>
              <a:rPr lang="en-US" altLang="zh-CN" sz="1000" b="0" dirty="0" smtClean="0"/>
              <a:t>(se),</a:t>
            </a:r>
            <a:r>
              <a:rPr lang="en-US" altLang="zh-CN" sz="1000" b="0" dirty="0" err="1" smtClean="0"/>
              <a:t>row.names</a:t>
            </a:r>
            <a:r>
              <a:rPr lang="en-US" altLang="zh-CN" sz="1000" b="0" dirty="0" smtClean="0"/>
              <a:t>(sp)),]</a:t>
            </a:r>
          </a:p>
          <a:p>
            <a:pPr>
              <a:lnSpc>
                <a:spcPct val="100000"/>
              </a:lnSpc>
              <a:buNone/>
            </a:pPr>
            <a:r>
              <a:rPr lang="en-US" altLang="zh-CN" sz="1000" b="0" dirty="0" smtClean="0"/>
              <a:t>#DCA</a:t>
            </a:r>
            <a:r>
              <a:rPr lang="zh-CN" altLang="en-US" sz="1000" b="0" dirty="0" smtClean="0"/>
              <a:t>分析确认选择用</a:t>
            </a:r>
            <a:r>
              <a:rPr lang="en-US" altLang="zh-CN" sz="1000" b="0" dirty="0" smtClean="0"/>
              <a:t>RDA</a:t>
            </a:r>
            <a:r>
              <a:rPr lang="zh-CN" altLang="en-US" sz="1000" b="0" dirty="0" smtClean="0"/>
              <a:t>还是</a:t>
            </a:r>
            <a:r>
              <a:rPr lang="en-US" altLang="zh-CN" sz="1000" b="0" dirty="0" smtClean="0"/>
              <a:t>CCA</a:t>
            </a:r>
            <a:r>
              <a:rPr lang="zh-CN" altLang="en-US" sz="1000" b="0" dirty="0" smtClean="0"/>
              <a:t>分析</a:t>
            </a:r>
          </a:p>
          <a:p>
            <a:pPr>
              <a:lnSpc>
                <a:spcPct val="100000"/>
              </a:lnSpc>
              <a:buNone/>
            </a:pPr>
            <a:r>
              <a:rPr lang="en-US" altLang="zh-CN" sz="1000" b="0" dirty="0" err="1" smtClean="0"/>
              <a:t>decorana</a:t>
            </a:r>
            <a:r>
              <a:rPr lang="en-US" altLang="zh-CN" sz="1000" b="0" dirty="0" smtClean="0"/>
              <a:t>(sp) </a:t>
            </a:r>
          </a:p>
          <a:p>
            <a:pPr>
              <a:lnSpc>
                <a:spcPct val="100000"/>
              </a:lnSpc>
              <a:buNone/>
            </a:pPr>
            <a:r>
              <a:rPr lang="en-US" altLang="zh-CN" sz="1000" b="0" dirty="0" smtClean="0"/>
              <a:t>#</a:t>
            </a:r>
            <a:r>
              <a:rPr lang="zh-CN" altLang="en-US" sz="1000" b="0" dirty="0" smtClean="0"/>
              <a:t>看分析结果中</a:t>
            </a:r>
            <a:r>
              <a:rPr lang="en-US" altLang="zh-CN" sz="1000" b="0" dirty="0" smtClean="0"/>
              <a:t>Axis Lengths</a:t>
            </a:r>
            <a:r>
              <a:rPr lang="zh-CN" altLang="en-US" sz="1000" b="0" dirty="0" smtClean="0"/>
              <a:t>的第一轴的大小</a:t>
            </a:r>
          </a:p>
          <a:p>
            <a:pPr>
              <a:lnSpc>
                <a:spcPct val="100000"/>
              </a:lnSpc>
              <a:buNone/>
            </a:pPr>
            <a:r>
              <a:rPr lang="en-US" altLang="zh-CN" sz="1000" b="0" dirty="0" smtClean="0"/>
              <a:t>#</a:t>
            </a:r>
            <a:r>
              <a:rPr lang="zh-CN" altLang="en-US" sz="1000" b="0" dirty="0" smtClean="0"/>
              <a:t>如果大于</a:t>
            </a:r>
            <a:r>
              <a:rPr lang="en-US" altLang="zh-CN" sz="1000" b="0" dirty="0" smtClean="0"/>
              <a:t>4.0,</a:t>
            </a:r>
            <a:r>
              <a:rPr lang="zh-CN" altLang="en-US" sz="1000" b="0" dirty="0" smtClean="0"/>
              <a:t>就应选</a:t>
            </a:r>
            <a:r>
              <a:rPr lang="en-US" altLang="zh-CN" sz="1000" b="0" dirty="0" smtClean="0"/>
              <a:t>CCA</a:t>
            </a:r>
            <a:r>
              <a:rPr lang="zh-CN" altLang="en-US" sz="1000" b="0" dirty="0" smtClean="0"/>
              <a:t>（基于单峰模型，典范对应分析）</a:t>
            </a:r>
          </a:p>
          <a:p>
            <a:pPr>
              <a:lnSpc>
                <a:spcPct val="100000"/>
              </a:lnSpc>
              <a:buNone/>
            </a:pPr>
            <a:r>
              <a:rPr lang="en-US" altLang="zh-CN" sz="1000" b="0" dirty="0" smtClean="0"/>
              <a:t>#</a:t>
            </a:r>
            <a:r>
              <a:rPr lang="zh-CN" altLang="en-US" sz="1000" b="0" dirty="0" smtClean="0"/>
              <a:t>如果在</a:t>
            </a:r>
            <a:r>
              <a:rPr lang="en-US" altLang="zh-CN" sz="1000" b="0" dirty="0" smtClean="0"/>
              <a:t>3.0-4.0</a:t>
            </a:r>
            <a:r>
              <a:rPr lang="zh-CN" altLang="en-US" sz="1000" b="0" dirty="0" smtClean="0"/>
              <a:t>之间，选</a:t>
            </a:r>
            <a:r>
              <a:rPr lang="en-US" altLang="zh-CN" sz="1000" b="0" dirty="0" smtClean="0"/>
              <a:t>RDA</a:t>
            </a:r>
            <a:r>
              <a:rPr lang="zh-CN" altLang="en-US" sz="1000" b="0" dirty="0" smtClean="0"/>
              <a:t>和</a:t>
            </a:r>
            <a:r>
              <a:rPr lang="en-US" altLang="zh-CN" sz="1000" b="0" dirty="0" smtClean="0"/>
              <a:t>CCA</a:t>
            </a:r>
            <a:r>
              <a:rPr lang="zh-CN" altLang="en-US" sz="1000" b="0" dirty="0" smtClean="0"/>
              <a:t>均可</a:t>
            </a:r>
          </a:p>
          <a:p>
            <a:pPr>
              <a:lnSpc>
                <a:spcPct val="100000"/>
              </a:lnSpc>
              <a:buNone/>
            </a:pPr>
            <a:r>
              <a:rPr lang="en-US" altLang="zh-CN" sz="1000" b="0" dirty="0" smtClean="0"/>
              <a:t>#</a:t>
            </a:r>
            <a:r>
              <a:rPr lang="zh-CN" altLang="en-US" sz="1000" b="0" dirty="0" smtClean="0"/>
              <a:t>如果小于</a:t>
            </a:r>
            <a:r>
              <a:rPr lang="en-US" altLang="zh-CN" sz="1000" b="0" dirty="0" smtClean="0"/>
              <a:t>3.0, RDA</a:t>
            </a:r>
            <a:r>
              <a:rPr lang="zh-CN" altLang="en-US" sz="1000" b="0" dirty="0" smtClean="0"/>
              <a:t>的结果会更合理（基于线性模型，冗余分析）</a:t>
            </a:r>
          </a:p>
          <a:p>
            <a:pPr>
              <a:lnSpc>
                <a:spcPct val="100000"/>
              </a:lnSpc>
              <a:buNone/>
            </a:pPr>
            <a:r>
              <a:rPr lang="en-US" altLang="zh-CN" sz="1000" b="0" dirty="0" smtClean="0"/>
              <a:t>###RDA</a:t>
            </a:r>
            <a:r>
              <a:rPr lang="zh-CN" altLang="en-US" sz="1000" b="0" dirty="0" smtClean="0"/>
              <a:t>分析</a:t>
            </a:r>
          </a:p>
          <a:p>
            <a:pPr>
              <a:lnSpc>
                <a:spcPct val="100000"/>
              </a:lnSpc>
              <a:buNone/>
            </a:pPr>
            <a:r>
              <a:rPr lang="en-US" altLang="zh-CN" sz="1000" b="0" dirty="0" smtClean="0"/>
              <a:t>sp1 &lt;- </a:t>
            </a:r>
            <a:r>
              <a:rPr lang="en-US" altLang="zh-CN" sz="1000" b="0" dirty="0" err="1" smtClean="0"/>
              <a:t>rda</a:t>
            </a:r>
            <a:r>
              <a:rPr lang="en-US" altLang="zh-CN" sz="1000" b="0" dirty="0" smtClean="0"/>
              <a:t>(sp ~ ., se)  </a:t>
            </a:r>
          </a:p>
          <a:p>
            <a:pPr>
              <a:lnSpc>
                <a:spcPct val="100000"/>
              </a:lnSpc>
              <a:buNone/>
            </a:pPr>
            <a:r>
              <a:rPr lang="en-US" altLang="zh-CN" sz="1000" b="0" dirty="0" smtClean="0"/>
              <a:t>color=c(rep("red",8),rep("green",8),rep("blue",8))</a:t>
            </a:r>
          </a:p>
          <a:p>
            <a:pPr>
              <a:lnSpc>
                <a:spcPct val="100000"/>
              </a:lnSpc>
              <a:buNone/>
            </a:pPr>
            <a:r>
              <a:rPr lang="en-US" altLang="zh-CN" sz="1000" b="0" dirty="0" smtClean="0"/>
              <a:t>plot(sp1)</a:t>
            </a:r>
            <a:endParaRPr lang="zh-CN" altLang="en-US" sz="1000" b="0" dirty="0"/>
          </a:p>
        </p:txBody>
      </p:sp>
      <p:pic>
        <p:nvPicPr>
          <p:cNvPr id="8194" name="Picture 2"/>
          <p:cNvPicPr>
            <a:picLocks noChangeAspect="1" noChangeArrowheads="1"/>
          </p:cNvPicPr>
          <p:nvPr/>
        </p:nvPicPr>
        <p:blipFill>
          <a:blip r:embed="rId2"/>
          <a:srcRect/>
          <a:stretch>
            <a:fillRect/>
          </a:stretch>
        </p:blipFill>
        <p:spPr bwMode="auto">
          <a:xfrm>
            <a:off x="4643438" y="2571744"/>
            <a:ext cx="3929090" cy="332849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图片美化</a:t>
            </a:r>
            <a:endParaRPr lang="zh-CN" altLang="en-US" dirty="0"/>
          </a:p>
        </p:txBody>
      </p:sp>
      <p:sp>
        <p:nvSpPr>
          <p:cNvPr id="3" name="内容占位符 2"/>
          <p:cNvSpPr>
            <a:spLocks noGrp="1"/>
          </p:cNvSpPr>
          <p:nvPr>
            <p:ph idx="1"/>
          </p:nvPr>
        </p:nvSpPr>
        <p:spPr/>
        <p:txBody>
          <a:bodyPr>
            <a:noAutofit/>
          </a:bodyPr>
          <a:lstStyle/>
          <a:p>
            <a:pPr>
              <a:lnSpc>
                <a:spcPct val="100000"/>
              </a:lnSpc>
              <a:buNone/>
            </a:pPr>
            <a:r>
              <a:rPr lang="en-US" altLang="zh-CN" sz="1200" b="0" dirty="0" smtClean="0"/>
              <a:t>library(ggplot2)</a:t>
            </a:r>
          </a:p>
          <a:p>
            <a:pPr>
              <a:lnSpc>
                <a:spcPct val="100000"/>
              </a:lnSpc>
              <a:buNone/>
            </a:pPr>
            <a:r>
              <a:rPr lang="en-US" altLang="zh-CN" sz="1200" b="0" dirty="0" err="1" smtClean="0"/>
              <a:t>rda</a:t>
            </a:r>
            <a:r>
              <a:rPr lang="en-US" altLang="zh-CN" sz="1200" b="0" dirty="0" smtClean="0"/>
              <a:t>&lt;-sp1$CCA</a:t>
            </a:r>
          </a:p>
          <a:p>
            <a:pPr>
              <a:lnSpc>
                <a:spcPct val="100000"/>
              </a:lnSpc>
              <a:buNone/>
            </a:pPr>
            <a:r>
              <a:rPr lang="en-US" altLang="zh-CN" sz="1200" b="0" dirty="0" smtClean="0"/>
              <a:t>#</a:t>
            </a:r>
            <a:r>
              <a:rPr lang="zh-CN" altLang="en-US" sz="1200" b="0" dirty="0" smtClean="0"/>
              <a:t>提取并转换“样本”数据</a:t>
            </a:r>
          </a:p>
          <a:p>
            <a:pPr>
              <a:lnSpc>
                <a:spcPct val="100000"/>
              </a:lnSpc>
              <a:buNone/>
            </a:pPr>
            <a:r>
              <a:rPr lang="en-US" altLang="zh-CN" sz="1200" b="0" dirty="0" smtClean="0"/>
              <a:t>samples&lt;-</a:t>
            </a:r>
            <a:r>
              <a:rPr lang="en-US" altLang="zh-CN" sz="1200" b="0" dirty="0" err="1" smtClean="0"/>
              <a:t>data.frame</a:t>
            </a:r>
            <a:r>
              <a:rPr lang="en-US" altLang="zh-CN" sz="1200" b="0" dirty="0" smtClean="0"/>
              <a:t>(sample=</a:t>
            </a:r>
            <a:r>
              <a:rPr lang="en-US" altLang="zh-CN" sz="1200" b="0" dirty="0" err="1" smtClean="0"/>
              <a:t>row.names</a:t>
            </a:r>
            <a:r>
              <a:rPr lang="en-US" altLang="zh-CN" sz="1200" b="0" dirty="0" smtClean="0"/>
              <a:t>(</a:t>
            </a:r>
            <a:r>
              <a:rPr lang="en-US" altLang="zh-CN" sz="1200" b="0" dirty="0" err="1" smtClean="0"/>
              <a:t>rda$u</a:t>
            </a:r>
            <a:r>
              <a:rPr lang="en-US" altLang="zh-CN" sz="1200" b="0" dirty="0" smtClean="0"/>
              <a:t>),RDA1=</a:t>
            </a:r>
            <a:r>
              <a:rPr lang="en-US" altLang="zh-CN" sz="1200" b="0" dirty="0" err="1" smtClean="0"/>
              <a:t>rda$u</a:t>
            </a:r>
            <a:r>
              <a:rPr lang="en-US" altLang="zh-CN" sz="1200" b="0" dirty="0" smtClean="0"/>
              <a:t>[,1],RDA2=</a:t>
            </a:r>
            <a:r>
              <a:rPr lang="en-US" altLang="zh-CN" sz="1200" b="0" dirty="0" err="1" smtClean="0"/>
              <a:t>rda$u</a:t>
            </a:r>
            <a:r>
              <a:rPr lang="en-US" altLang="zh-CN" sz="1200" b="0" dirty="0" smtClean="0"/>
              <a:t>[,2])</a:t>
            </a:r>
          </a:p>
          <a:p>
            <a:pPr>
              <a:lnSpc>
                <a:spcPct val="100000"/>
              </a:lnSpc>
              <a:buNone/>
            </a:pPr>
            <a:r>
              <a:rPr lang="en-US" altLang="zh-CN" sz="1200" b="0" dirty="0" err="1" smtClean="0"/>
              <a:t>samples$group</a:t>
            </a:r>
            <a:r>
              <a:rPr lang="en-US" altLang="zh-CN" sz="1200" b="0" dirty="0" smtClean="0"/>
              <a:t>=c(rep("control",8),rep("mode",8),rep("treat",8))</a:t>
            </a:r>
          </a:p>
          <a:p>
            <a:pPr>
              <a:lnSpc>
                <a:spcPct val="100000"/>
              </a:lnSpc>
              <a:buNone/>
            </a:pPr>
            <a:r>
              <a:rPr lang="en-US" altLang="zh-CN" sz="1200" b="0" dirty="0" smtClean="0"/>
              <a:t>#</a:t>
            </a:r>
            <a:r>
              <a:rPr lang="zh-CN" altLang="en-US" sz="1200" b="0" dirty="0" smtClean="0"/>
              <a:t>提取并转换“物种”数据</a:t>
            </a:r>
          </a:p>
          <a:p>
            <a:pPr>
              <a:lnSpc>
                <a:spcPct val="100000"/>
              </a:lnSpc>
              <a:buNone/>
            </a:pPr>
            <a:r>
              <a:rPr lang="en-US" altLang="zh-CN" sz="1200" b="0" dirty="0" smtClean="0"/>
              <a:t>species&lt;-</a:t>
            </a:r>
            <a:r>
              <a:rPr lang="en-US" altLang="zh-CN" sz="1200" b="0" dirty="0" err="1" smtClean="0"/>
              <a:t>data.frame</a:t>
            </a:r>
            <a:r>
              <a:rPr lang="en-US" altLang="zh-CN" sz="1200" b="0" dirty="0" smtClean="0"/>
              <a:t>(</a:t>
            </a:r>
            <a:r>
              <a:rPr lang="en-US" altLang="zh-CN" sz="1200" b="0" dirty="0" err="1" smtClean="0"/>
              <a:t>spece</a:t>
            </a:r>
            <a:r>
              <a:rPr lang="en-US" altLang="zh-CN" sz="1200" b="0" dirty="0" smtClean="0"/>
              <a:t>=</a:t>
            </a:r>
            <a:r>
              <a:rPr lang="en-US" altLang="zh-CN" sz="1200" b="0" dirty="0" err="1" smtClean="0"/>
              <a:t>row.names</a:t>
            </a:r>
            <a:r>
              <a:rPr lang="en-US" altLang="zh-CN" sz="1200" b="0" dirty="0" smtClean="0"/>
              <a:t>(</a:t>
            </a:r>
            <a:r>
              <a:rPr lang="en-US" altLang="zh-CN" sz="1200" b="0" dirty="0" err="1" smtClean="0"/>
              <a:t>rda$v</a:t>
            </a:r>
            <a:r>
              <a:rPr lang="en-US" altLang="zh-CN" sz="1200" b="0" dirty="0" smtClean="0"/>
              <a:t>),RDA1=</a:t>
            </a:r>
            <a:r>
              <a:rPr lang="en-US" altLang="zh-CN" sz="1200" b="0" dirty="0" err="1" smtClean="0"/>
              <a:t>rda$v</a:t>
            </a:r>
            <a:r>
              <a:rPr lang="en-US" altLang="zh-CN" sz="1200" b="0" dirty="0" smtClean="0"/>
              <a:t>[,1],RDA2=</a:t>
            </a:r>
            <a:r>
              <a:rPr lang="en-US" altLang="zh-CN" sz="1200" b="0" dirty="0" err="1" smtClean="0"/>
              <a:t>rda$v</a:t>
            </a:r>
            <a:r>
              <a:rPr lang="en-US" altLang="zh-CN" sz="1200" b="0" dirty="0" smtClean="0"/>
              <a:t>[,2])</a:t>
            </a:r>
          </a:p>
          <a:p>
            <a:pPr>
              <a:lnSpc>
                <a:spcPct val="100000"/>
              </a:lnSpc>
              <a:buNone/>
            </a:pPr>
            <a:r>
              <a:rPr lang="en-US" altLang="zh-CN" sz="1200" b="0" dirty="0" smtClean="0"/>
              <a:t>#</a:t>
            </a:r>
            <a:r>
              <a:rPr lang="zh-CN" altLang="en-US" sz="1200" b="0" dirty="0" smtClean="0"/>
              <a:t>提取并转换“环境因子”数据</a:t>
            </a:r>
          </a:p>
          <a:p>
            <a:pPr>
              <a:lnSpc>
                <a:spcPct val="100000"/>
              </a:lnSpc>
              <a:buNone/>
            </a:pPr>
            <a:r>
              <a:rPr lang="en-US" altLang="zh-CN" sz="1200" b="0" dirty="0" err="1" smtClean="0"/>
              <a:t>envi</a:t>
            </a:r>
            <a:r>
              <a:rPr lang="en-US" altLang="zh-CN" sz="1200" b="0" dirty="0" smtClean="0"/>
              <a:t>&lt;-</a:t>
            </a:r>
            <a:r>
              <a:rPr lang="en-US" altLang="zh-CN" sz="1200" b="0" dirty="0" err="1" smtClean="0"/>
              <a:t>data.frame</a:t>
            </a:r>
            <a:r>
              <a:rPr lang="en-US" altLang="zh-CN" sz="1200" b="0" dirty="0" smtClean="0"/>
              <a:t>(en=</a:t>
            </a:r>
            <a:r>
              <a:rPr lang="en-US" altLang="zh-CN" sz="1200" b="0" dirty="0" err="1" smtClean="0"/>
              <a:t>row.names</a:t>
            </a:r>
            <a:r>
              <a:rPr lang="en-US" altLang="zh-CN" sz="1200" b="0" dirty="0" smtClean="0"/>
              <a:t>(</a:t>
            </a:r>
            <a:r>
              <a:rPr lang="en-US" altLang="zh-CN" sz="1200" b="0" dirty="0" err="1" smtClean="0"/>
              <a:t>rda$biplot</a:t>
            </a:r>
            <a:r>
              <a:rPr lang="en-US" altLang="zh-CN" sz="1200" b="0" dirty="0" smtClean="0"/>
              <a:t>),RDA1=</a:t>
            </a:r>
            <a:r>
              <a:rPr lang="en-US" altLang="zh-CN" sz="1200" b="0" dirty="0" err="1" smtClean="0"/>
              <a:t>rda$biplot</a:t>
            </a:r>
            <a:r>
              <a:rPr lang="en-US" altLang="zh-CN" sz="1200" b="0" dirty="0" smtClean="0"/>
              <a:t>[,1],RDA2=</a:t>
            </a:r>
            <a:r>
              <a:rPr lang="en-US" altLang="zh-CN" sz="1200" b="0" dirty="0" err="1" smtClean="0"/>
              <a:t>rda$biplot</a:t>
            </a:r>
            <a:r>
              <a:rPr lang="en-US" altLang="zh-CN" sz="1200" b="0" dirty="0" smtClean="0"/>
              <a:t>[,2])</a:t>
            </a:r>
          </a:p>
          <a:p>
            <a:pPr>
              <a:lnSpc>
                <a:spcPct val="100000"/>
              </a:lnSpc>
              <a:buNone/>
            </a:pPr>
            <a:r>
              <a:rPr lang="en-US" altLang="zh-CN" sz="1200" b="0" dirty="0" smtClean="0"/>
              <a:t>#</a:t>
            </a:r>
            <a:r>
              <a:rPr lang="zh-CN" altLang="en-US" sz="1200" b="0" dirty="0" smtClean="0"/>
              <a:t>构建环境因子直线坐标</a:t>
            </a:r>
          </a:p>
          <a:p>
            <a:pPr>
              <a:lnSpc>
                <a:spcPct val="100000"/>
              </a:lnSpc>
              <a:buNone/>
            </a:pPr>
            <a:r>
              <a:rPr lang="en-US" altLang="zh-CN" sz="1200" b="0" dirty="0" err="1" smtClean="0"/>
              <a:t>line_x</a:t>
            </a:r>
            <a:r>
              <a:rPr lang="en-US" altLang="zh-CN" sz="1200" b="0" dirty="0" smtClean="0"/>
              <a:t> = c(0,envi[1,2],0,envi[2,2],0,envi[3,2],0,envi[4,2],0,envi[5,2])</a:t>
            </a:r>
          </a:p>
          <a:p>
            <a:pPr>
              <a:lnSpc>
                <a:spcPct val="100000"/>
              </a:lnSpc>
              <a:buNone/>
            </a:pPr>
            <a:r>
              <a:rPr lang="en-US" altLang="zh-CN" sz="1200" b="0" dirty="0" err="1" smtClean="0"/>
              <a:t>line_y</a:t>
            </a:r>
            <a:r>
              <a:rPr lang="en-US" altLang="zh-CN" sz="1200" b="0" dirty="0" smtClean="0"/>
              <a:t> = c(0,envi[1,3],0,envi[2,3],0,envi[3,3],0,envi[4,3],0,envi[5,3])</a:t>
            </a:r>
          </a:p>
          <a:p>
            <a:pPr>
              <a:lnSpc>
                <a:spcPct val="100000"/>
              </a:lnSpc>
              <a:buNone/>
            </a:pPr>
            <a:r>
              <a:rPr lang="en-US" altLang="zh-CN" sz="1200" b="0" dirty="0" err="1" smtClean="0"/>
              <a:t>line_g</a:t>
            </a:r>
            <a:r>
              <a:rPr lang="en-US" altLang="zh-CN" sz="1200" b="0" dirty="0" smtClean="0"/>
              <a:t> = c("endotoxin","endotoxin","acetic_acid","acetic_acid","propionic_acid",</a:t>
            </a:r>
          </a:p>
          <a:p>
            <a:pPr>
              <a:lnSpc>
                <a:spcPct val="100000"/>
              </a:lnSpc>
              <a:buNone/>
            </a:pPr>
            <a:r>
              <a:rPr lang="en-US" altLang="zh-CN" sz="1200" b="0" dirty="0" smtClean="0"/>
              <a:t>           "propionic_acid","butyrate","butyrate","NH3_N","NH3_N")</a:t>
            </a:r>
          </a:p>
          <a:p>
            <a:pPr>
              <a:lnSpc>
                <a:spcPct val="100000"/>
              </a:lnSpc>
              <a:buNone/>
            </a:pPr>
            <a:r>
              <a:rPr lang="en-US" altLang="zh-CN" sz="1200" b="0" dirty="0" err="1" smtClean="0"/>
              <a:t>line_data</a:t>
            </a:r>
            <a:r>
              <a:rPr lang="en-US" altLang="zh-CN" sz="1200" b="0" dirty="0" smtClean="0"/>
              <a:t> = </a:t>
            </a:r>
            <a:r>
              <a:rPr lang="en-US" altLang="zh-CN" sz="1200" b="0" dirty="0" err="1" smtClean="0"/>
              <a:t>data.frame</a:t>
            </a:r>
            <a:r>
              <a:rPr lang="en-US" altLang="zh-CN" sz="1200" b="0" dirty="0" smtClean="0"/>
              <a:t>(x=</a:t>
            </a:r>
            <a:r>
              <a:rPr lang="en-US" altLang="zh-CN" sz="1200" b="0" dirty="0" err="1" smtClean="0"/>
              <a:t>line_x,y</a:t>
            </a:r>
            <a:r>
              <a:rPr lang="en-US" altLang="zh-CN" sz="1200" b="0" dirty="0" smtClean="0"/>
              <a:t>=</a:t>
            </a:r>
            <a:r>
              <a:rPr lang="en-US" altLang="zh-CN" sz="1200" b="0" dirty="0" err="1" smtClean="0"/>
              <a:t>line_y,group</a:t>
            </a:r>
            <a:r>
              <a:rPr lang="en-US" altLang="zh-CN" sz="1200" b="0" dirty="0" smtClean="0"/>
              <a:t>=</a:t>
            </a:r>
            <a:r>
              <a:rPr lang="en-US" altLang="zh-CN" sz="1200" b="0" dirty="0" err="1" smtClean="0"/>
              <a:t>line_g</a:t>
            </a:r>
            <a:r>
              <a:rPr lang="en-US" altLang="zh-CN" sz="1200" b="0" dirty="0" smtClean="0"/>
              <a:t>)</a:t>
            </a:r>
            <a:endParaRPr lang="zh-CN" altLang="en-US" sz="1200" b="0"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样本</a:t>
            </a:r>
            <a:r>
              <a:rPr lang="en-US" altLang="zh-CN" dirty="0" smtClean="0"/>
              <a:t>+</a:t>
            </a:r>
            <a:r>
              <a:rPr lang="zh-CN" altLang="en-US" dirty="0" smtClean="0"/>
              <a:t>环境因子</a:t>
            </a:r>
            <a:endParaRPr lang="zh-CN" altLang="en-US" dirty="0"/>
          </a:p>
        </p:txBody>
      </p:sp>
      <p:sp>
        <p:nvSpPr>
          <p:cNvPr id="3" name="内容占位符 2"/>
          <p:cNvSpPr>
            <a:spLocks noGrp="1"/>
          </p:cNvSpPr>
          <p:nvPr>
            <p:ph idx="1"/>
          </p:nvPr>
        </p:nvSpPr>
        <p:spPr>
          <a:xfrm>
            <a:off x="457200" y="1844824"/>
            <a:ext cx="3900486" cy="4084505"/>
          </a:xfrm>
        </p:spPr>
        <p:txBody>
          <a:bodyPr>
            <a:noAutofit/>
          </a:bodyPr>
          <a:lstStyle/>
          <a:p>
            <a:pPr>
              <a:buNone/>
            </a:pPr>
            <a:r>
              <a:rPr lang="en-US" altLang="zh-CN" sz="1100" b="0" dirty="0" err="1" smtClean="0"/>
              <a:t>ggplot</a:t>
            </a:r>
            <a:r>
              <a:rPr lang="en-US" altLang="zh-CN" sz="1100" b="0" dirty="0" smtClean="0"/>
              <a:t>(data=</a:t>
            </a:r>
            <a:r>
              <a:rPr lang="en-US" altLang="zh-CN" sz="1100" b="0" dirty="0" err="1" smtClean="0"/>
              <a:t>samples,aes</a:t>
            </a:r>
            <a:r>
              <a:rPr lang="en-US" altLang="zh-CN" sz="1100" b="0" dirty="0" smtClean="0"/>
              <a:t>(RDA1,RDA2)) + </a:t>
            </a:r>
            <a:r>
              <a:rPr lang="en-US" altLang="zh-CN" sz="1100" b="0" dirty="0" err="1" smtClean="0"/>
              <a:t>geom_point</a:t>
            </a:r>
            <a:r>
              <a:rPr lang="en-US" altLang="zh-CN" sz="1100" b="0" dirty="0" smtClean="0"/>
              <a:t>(</a:t>
            </a:r>
            <a:r>
              <a:rPr lang="en-US" altLang="zh-CN" sz="1100" b="0" dirty="0" err="1" smtClean="0"/>
              <a:t>aes</a:t>
            </a:r>
            <a:r>
              <a:rPr lang="en-US" altLang="zh-CN" sz="1100" b="0" dirty="0" smtClean="0"/>
              <a:t>(color=group),size=2) + </a:t>
            </a:r>
          </a:p>
          <a:p>
            <a:pPr>
              <a:buNone/>
            </a:pPr>
            <a:r>
              <a:rPr lang="en-US" altLang="zh-CN" sz="1100" b="0" dirty="0" smtClean="0"/>
              <a:t>  #</a:t>
            </a:r>
            <a:r>
              <a:rPr lang="zh-CN" altLang="en-US" sz="1100" b="0" dirty="0" smtClean="0"/>
              <a:t>填充环境因子数据，直接展示</a:t>
            </a:r>
          </a:p>
          <a:p>
            <a:pPr>
              <a:buNone/>
            </a:pPr>
            <a:r>
              <a:rPr lang="zh-CN" altLang="en-US" sz="1100" b="0" dirty="0" smtClean="0"/>
              <a:t>  </a:t>
            </a:r>
            <a:r>
              <a:rPr lang="en-US" altLang="zh-CN" sz="1100" b="0" dirty="0" err="1" smtClean="0"/>
              <a:t>geom_text</a:t>
            </a:r>
            <a:r>
              <a:rPr lang="en-US" altLang="zh-CN" sz="1100" b="0" dirty="0" smtClean="0"/>
              <a:t>(data=</a:t>
            </a:r>
            <a:r>
              <a:rPr lang="en-US" altLang="zh-CN" sz="1100" b="0" dirty="0" err="1" smtClean="0"/>
              <a:t>envi,aes</a:t>
            </a:r>
            <a:r>
              <a:rPr lang="en-US" altLang="zh-CN" sz="1100" b="0" dirty="0" smtClean="0"/>
              <a:t>(label=en)) +</a:t>
            </a:r>
          </a:p>
          <a:p>
            <a:pPr>
              <a:buNone/>
            </a:pPr>
            <a:r>
              <a:rPr lang="en-US" altLang="zh-CN" sz="1100" b="0" dirty="0" smtClean="0"/>
              <a:t>  #</a:t>
            </a:r>
            <a:r>
              <a:rPr lang="zh-CN" altLang="en-US" sz="1100" b="0" dirty="0" smtClean="0"/>
              <a:t>添加</a:t>
            </a:r>
            <a:r>
              <a:rPr lang="en-US" altLang="zh-CN" sz="1100" b="0" dirty="0" smtClean="0"/>
              <a:t>0</a:t>
            </a:r>
            <a:r>
              <a:rPr lang="zh-CN" altLang="en-US" sz="1100" b="0" dirty="0" smtClean="0"/>
              <a:t>刻度纵横线</a:t>
            </a:r>
          </a:p>
          <a:p>
            <a:pPr>
              <a:buNone/>
            </a:pPr>
            <a:r>
              <a:rPr lang="zh-CN" altLang="en-US" sz="1100" b="0" dirty="0" smtClean="0"/>
              <a:t>  </a:t>
            </a:r>
            <a:r>
              <a:rPr lang="en-US" altLang="zh-CN" sz="1100" b="0" dirty="0" err="1" smtClean="0"/>
              <a:t>geom_hline</a:t>
            </a:r>
            <a:r>
              <a:rPr lang="en-US" altLang="zh-CN" sz="1100" b="0" dirty="0" smtClean="0"/>
              <a:t>(</a:t>
            </a:r>
            <a:r>
              <a:rPr lang="en-US" altLang="zh-CN" sz="1100" b="0" dirty="0" err="1" smtClean="0"/>
              <a:t>yintercept</a:t>
            </a:r>
            <a:r>
              <a:rPr lang="en-US" altLang="zh-CN" sz="1100" b="0" dirty="0" smtClean="0"/>
              <a:t>=0,lty=2) + </a:t>
            </a:r>
            <a:r>
              <a:rPr lang="en-US" altLang="zh-CN" sz="1100" b="0" dirty="0" err="1" smtClean="0"/>
              <a:t>geom_vline</a:t>
            </a:r>
            <a:r>
              <a:rPr lang="en-US" altLang="zh-CN" sz="1100" b="0" dirty="0" smtClean="0"/>
              <a:t>(</a:t>
            </a:r>
            <a:r>
              <a:rPr lang="en-US" altLang="zh-CN" sz="1100" b="0" dirty="0" err="1" smtClean="0"/>
              <a:t>xintercept</a:t>
            </a:r>
            <a:r>
              <a:rPr lang="en-US" altLang="zh-CN" sz="1100" b="0" dirty="0" smtClean="0"/>
              <a:t>=0,lty=2)+</a:t>
            </a:r>
          </a:p>
          <a:p>
            <a:pPr>
              <a:buNone/>
            </a:pPr>
            <a:r>
              <a:rPr lang="en-US" altLang="zh-CN" sz="1100" b="0" dirty="0" smtClean="0"/>
              <a:t>  #</a:t>
            </a:r>
            <a:r>
              <a:rPr lang="zh-CN" altLang="en-US" sz="1100" b="0" dirty="0" smtClean="0"/>
              <a:t>添加原点指向环境因子的直线</a:t>
            </a:r>
          </a:p>
          <a:p>
            <a:pPr>
              <a:buNone/>
            </a:pPr>
            <a:r>
              <a:rPr lang="zh-CN" altLang="en-US" sz="1100" b="0" dirty="0" smtClean="0"/>
              <a:t>  </a:t>
            </a:r>
            <a:r>
              <a:rPr lang="en-US" altLang="zh-CN" sz="1100" b="0" dirty="0" err="1" smtClean="0"/>
              <a:t>eom_line</a:t>
            </a:r>
            <a:r>
              <a:rPr lang="en-US" altLang="zh-CN" sz="1100" b="0" dirty="0" smtClean="0"/>
              <a:t>(data=</a:t>
            </a:r>
            <a:r>
              <a:rPr lang="en-US" altLang="zh-CN" sz="1100" b="0" dirty="0" err="1" smtClean="0"/>
              <a:t>line_data,aes</a:t>
            </a:r>
            <a:r>
              <a:rPr lang="en-US" altLang="zh-CN" sz="1100" b="0" dirty="0" smtClean="0"/>
              <a:t>(x=</a:t>
            </a:r>
            <a:r>
              <a:rPr lang="en-US" altLang="zh-CN" sz="1100" b="0" dirty="0" err="1" smtClean="0"/>
              <a:t>x,y</a:t>
            </a:r>
            <a:r>
              <a:rPr lang="en-US" altLang="zh-CN" sz="1100" b="0" dirty="0" smtClean="0"/>
              <a:t>=</a:t>
            </a:r>
            <a:r>
              <a:rPr lang="en-US" altLang="zh-CN" sz="1100" b="0" dirty="0" err="1" smtClean="0"/>
              <a:t>y,group</a:t>
            </a:r>
            <a:r>
              <a:rPr lang="en-US" altLang="zh-CN" sz="1100" b="0" dirty="0" smtClean="0"/>
              <a:t>=group),color="purple") +</a:t>
            </a:r>
          </a:p>
          <a:p>
            <a:pPr>
              <a:buNone/>
            </a:pPr>
            <a:r>
              <a:rPr lang="en-US" altLang="zh-CN" sz="1100" b="0" dirty="0" smtClean="0"/>
              <a:t>  #</a:t>
            </a:r>
            <a:r>
              <a:rPr lang="zh-CN" altLang="en-US" sz="1100" b="0" dirty="0" smtClean="0"/>
              <a:t>去除背景颜色及多余网格线</a:t>
            </a:r>
          </a:p>
          <a:p>
            <a:pPr>
              <a:buNone/>
            </a:pPr>
            <a:r>
              <a:rPr lang="zh-CN" altLang="en-US" sz="1100" b="0" dirty="0" smtClean="0"/>
              <a:t>  </a:t>
            </a:r>
            <a:r>
              <a:rPr lang="en-US" altLang="zh-CN" sz="1100" b="0" dirty="0" err="1" smtClean="0"/>
              <a:t>theme_bw</a:t>
            </a:r>
            <a:r>
              <a:rPr lang="en-US" altLang="zh-CN" sz="1100" b="0" dirty="0" smtClean="0"/>
              <a:t>() + theme(</a:t>
            </a:r>
            <a:r>
              <a:rPr lang="en-US" altLang="zh-CN" sz="1100" b="0" dirty="0" err="1" smtClean="0"/>
              <a:t>panel.grid</a:t>
            </a:r>
            <a:r>
              <a:rPr lang="en-US" altLang="zh-CN" sz="1100" b="0" dirty="0" smtClean="0"/>
              <a:t>=</a:t>
            </a:r>
            <a:r>
              <a:rPr lang="en-US" altLang="zh-CN" sz="1100" b="0" dirty="0" err="1" smtClean="0"/>
              <a:t>element_blank</a:t>
            </a:r>
            <a:r>
              <a:rPr lang="en-US" altLang="zh-CN" sz="1100" b="0" dirty="0" smtClean="0"/>
              <a:t>())</a:t>
            </a:r>
            <a:endParaRPr lang="zh-CN" altLang="en-US" sz="1100" b="0" dirty="0"/>
          </a:p>
        </p:txBody>
      </p:sp>
      <p:pic>
        <p:nvPicPr>
          <p:cNvPr id="9218" name="Picture 2"/>
          <p:cNvPicPr>
            <a:picLocks noChangeAspect="1" noChangeArrowheads="1"/>
          </p:cNvPicPr>
          <p:nvPr/>
        </p:nvPicPr>
        <p:blipFill>
          <a:blip r:embed="rId2"/>
          <a:srcRect/>
          <a:stretch>
            <a:fillRect/>
          </a:stretch>
        </p:blipFill>
        <p:spPr bwMode="auto">
          <a:xfrm>
            <a:off x="4572000" y="1857364"/>
            <a:ext cx="4290700" cy="362267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微生物种类</a:t>
            </a:r>
            <a:r>
              <a:rPr lang="en-US" altLang="zh-CN" dirty="0" smtClean="0"/>
              <a:t>+</a:t>
            </a:r>
            <a:r>
              <a:rPr lang="zh-CN" altLang="en-US" dirty="0" smtClean="0"/>
              <a:t>环境因子</a:t>
            </a:r>
            <a:endParaRPr lang="zh-CN" altLang="en-US" dirty="0"/>
          </a:p>
        </p:txBody>
      </p:sp>
      <p:sp>
        <p:nvSpPr>
          <p:cNvPr id="3" name="内容占位符 2"/>
          <p:cNvSpPr>
            <a:spLocks noGrp="1"/>
          </p:cNvSpPr>
          <p:nvPr>
            <p:ph idx="1"/>
          </p:nvPr>
        </p:nvSpPr>
        <p:spPr>
          <a:xfrm>
            <a:off x="428596" y="2071678"/>
            <a:ext cx="3900486" cy="4084505"/>
          </a:xfrm>
        </p:spPr>
        <p:txBody>
          <a:bodyPr>
            <a:noAutofit/>
          </a:bodyPr>
          <a:lstStyle/>
          <a:p>
            <a:pPr>
              <a:buNone/>
            </a:pPr>
            <a:r>
              <a:rPr lang="en-US" altLang="zh-CN" sz="1100" b="0" dirty="0" err="1" smtClean="0"/>
              <a:t>ggplot</a:t>
            </a:r>
            <a:r>
              <a:rPr lang="en-US" altLang="zh-CN" sz="1100" b="0" dirty="0" smtClean="0"/>
              <a:t>(data=</a:t>
            </a:r>
            <a:r>
              <a:rPr lang="en-US" altLang="zh-CN" sz="1100" b="0" dirty="0" err="1" smtClean="0"/>
              <a:t>species,aes</a:t>
            </a:r>
            <a:r>
              <a:rPr lang="en-US" altLang="zh-CN" sz="1100" b="0" dirty="0" smtClean="0"/>
              <a:t>(RDA1,RDA2)) + </a:t>
            </a:r>
            <a:r>
              <a:rPr lang="en-US" altLang="zh-CN" sz="1100" b="0" dirty="0" err="1" smtClean="0"/>
              <a:t>geom_point</a:t>
            </a:r>
            <a:r>
              <a:rPr lang="en-US" altLang="zh-CN" sz="1100" b="0" dirty="0" smtClean="0"/>
              <a:t>(color="red") + </a:t>
            </a:r>
          </a:p>
          <a:p>
            <a:pPr>
              <a:buNone/>
            </a:pPr>
            <a:r>
              <a:rPr lang="en-US" altLang="zh-CN" sz="1100" b="0" dirty="0" smtClean="0"/>
              <a:t>  #</a:t>
            </a:r>
            <a:r>
              <a:rPr lang="zh-CN" altLang="en-US" sz="1100" b="0" dirty="0" smtClean="0"/>
              <a:t>填充环境因子数据，直接展示</a:t>
            </a:r>
          </a:p>
          <a:p>
            <a:pPr>
              <a:buNone/>
            </a:pPr>
            <a:r>
              <a:rPr lang="zh-CN" altLang="en-US" sz="1100" b="0" dirty="0" smtClean="0"/>
              <a:t>  </a:t>
            </a:r>
            <a:r>
              <a:rPr lang="en-US" altLang="zh-CN" sz="1100" b="0" dirty="0" err="1" smtClean="0"/>
              <a:t>geom_text</a:t>
            </a:r>
            <a:r>
              <a:rPr lang="en-US" altLang="zh-CN" sz="1100" b="0" dirty="0" smtClean="0"/>
              <a:t>(data=</a:t>
            </a:r>
            <a:r>
              <a:rPr lang="en-US" altLang="zh-CN" sz="1100" b="0" dirty="0" err="1" smtClean="0"/>
              <a:t>envi,aes</a:t>
            </a:r>
            <a:r>
              <a:rPr lang="en-US" altLang="zh-CN" sz="1100" b="0" dirty="0" smtClean="0"/>
              <a:t>(label=en)) +</a:t>
            </a:r>
          </a:p>
          <a:p>
            <a:pPr>
              <a:buNone/>
            </a:pPr>
            <a:r>
              <a:rPr lang="en-US" altLang="zh-CN" sz="1100" b="0" dirty="0" smtClean="0"/>
              <a:t>  </a:t>
            </a:r>
            <a:r>
              <a:rPr lang="en-US" altLang="zh-CN" sz="1100" b="0" dirty="0" err="1" smtClean="0"/>
              <a:t>geom_text</a:t>
            </a:r>
            <a:r>
              <a:rPr lang="en-US" altLang="zh-CN" sz="1100" b="0" dirty="0" smtClean="0"/>
              <a:t>(data=</a:t>
            </a:r>
            <a:r>
              <a:rPr lang="en-US" altLang="zh-CN" sz="1100" b="0" dirty="0" err="1" smtClean="0"/>
              <a:t>species,aes</a:t>
            </a:r>
            <a:r>
              <a:rPr lang="en-US" altLang="zh-CN" sz="1100" b="0" dirty="0" smtClean="0"/>
              <a:t>(label=species),color="red") +</a:t>
            </a:r>
          </a:p>
          <a:p>
            <a:pPr>
              <a:buNone/>
            </a:pPr>
            <a:r>
              <a:rPr lang="en-US" altLang="zh-CN" sz="1100" b="0" dirty="0" smtClean="0"/>
              <a:t>    #</a:t>
            </a:r>
            <a:r>
              <a:rPr lang="zh-CN" altLang="en-US" sz="1100" b="0" dirty="0" smtClean="0"/>
              <a:t>添加</a:t>
            </a:r>
            <a:r>
              <a:rPr lang="en-US" altLang="zh-CN" sz="1100" b="0" dirty="0" smtClean="0"/>
              <a:t>0</a:t>
            </a:r>
            <a:r>
              <a:rPr lang="zh-CN" altLang="en-US" sz="1100" b="0" dirty="0" smtClean="0"/>
              <a:t>刻度纵横线</a:t>
            </a:r>
          </a:p>
          <a:p>
            <a:pPr>
              <a:buNone/>
            </a:pPr>
            <a:r>
              <a:rPr lang="zh-CN" altLang="en-US" sz="1100" b="0" dirty="0" smtClean="0"/>
              <a:t>  </a:t>
            </a:r>
            <a:r>
              <a:rPr lang="en-US" altLang="zh-CN" sz="1100" b="0" dirty="0" err="1" smtClean="0"/>
              <a:t>geom_hline</a:t>
            </a:r>
            <a:r>
              <a:rPr lang="en-US" altLang="zh-CN" sz="1100" b="0" dirty="0" smtClean="0"/>
              <a:t>(</a:t>
            </a:r>
            <a:r>
              <a:rPr lang="en-US" altLang="zh-CN" sz="1100" b="0" dirty="0" err="1" smtClean="0"/>
              <a:t>yintercept</a:t>
            </a:r>
            <a:r>
              <a:rPr lang="en-US" altLang="zh-CN" sz="1100" b="0" dirty="0" smtClean="0"/>
              <a:t>=0,lty=2) + </a:t>
            </a:r>
            <a:r>
              <a:rPr lang="en-US" altLang="zh-CN" sz="1100" b="0" dirty="0" err="1" smtClean="0"/>
              <a:t>geom_vline</a:t>
            </a:r>
            <a:r>
              <a:rPr lang="en-US" altLang="zh-CN" sz="1100" b="0" dirty="0" smtClean="0"/>
              <a:t>(</a:t>
            </a:r>
            <a:r>
              <a:rPr lang="en-US" altLang="zh-CN" sz="1100" b="0" dirty="0" err="1" smtClean="0"/>
              <a:t>xintercept</a:t>
            </a:r>
            <a:r>
              <a:rPr lang="en-US" altLang="zh-CN" sz="1100" b="0" dirty="0" smtClean="0"/>
              <a:t>=0,lty=2)+</a:t>
            </a:r>
          </a:p>
          <a:p>
            <a:pPr>
              <a:buNone/>
            </a:pPr>
            <a:r>
              <a:rPr lang="en-US" altLang="zh-CN" sz="1100" b="0" dirty="0" smtClean="0"/>
              <a:t>  #</a:t>
            </a:r>
            <a:r>
              <a:rPr lang="zh-CN" altLang="en-US" sz="1100" b="0" dirty="0" smtClean="0"/>
              <a:t>添加原点指向环境因子的直线  </a:t>
            </a:r>
            <a:r>
              <a:rPr lang="en-US" altLang="zh-CN" sz="1100" b="0" dirty="0" err="1" smtClean="0"/>
              <a:t>geom_line</a:t>
            </a:r>
            <a:r>
              <a:rPr lang="en-US" altLang="zh-CN" sz="1100" b="0" dirty="0" smtClean="0"/>
              <a:t>(data=</a:t>
            </a:r>
            <a:r>
              <a:rPr lang="en-US" altLang="zh-CN" sz="1100" b="0" dirty="0" err="1" smtClean="0"/>
              <a:t>line_data,aes</a:t>
            </a:r>
            <a:r>
              <a:rPr lang="en-US" altLang="zh-CN" sz="1100" b="0" dirty="0" smtClean="0"/>
              <a:t>(x=</a:t>
            </a:r>
            <a:r>
              <a:rPr lang="en-US" altLang="zh-CN" sz="1100" b="0" dirty="0" err="1" smtClean="0"/>
              <a:t>x,y</a:t>
            </a:r>
            <a:r>
              <a:rPr lang="en-US" altLang="zh-CN" sz="1100" b="0" dirty="0" smtClean="0"/>
              <a:t>=</a:t>
            </a:r>
            <a:r>
              <a:rPr lang="en-US" altLang="zh-CN" sz="1100" b="0" dirty="0" err="1" smtClean="0"/>
              <a:t>y,group</a:t>
            </a:r>
            <a:r>
              <a:rPr lang="en-US" altLang="zh-CN" sz="1100" b="0" dirty="0" smtClean="0"/>
              <a:t>=group),color="purple") +</a:t>
            </a:r>
          </a:p>
          <a:p>
            <a:pPr>
              <a:buNone/>
            </a:pPr>
            <a:r>
              <a:rPr lang="en-US" altLang="zh-CN" sz="1100" b="0" dirty="0" smtClean="0"/>
              <a:t>  #</a:t>
            </a:r>
            <a:r>
              <a:rPr lang="zh-CN" altLang="en-US" sz="1100" b="0" dirty="0" smtClean="0"/>
              <a:t>去除背景颜色及多余网格线</a:t>
            </a:r>
          </a:p>
          <a:p>
            <a:pPr>
              <a:buNone/>
            </a:pPr>
            <a:r>
              <a:rPr lang="zh-CN" altLang="en-US" sz="1100" b="0" dirty="0" smtClean="0"/>
              <a:t>  </a:t>
            </a:r>
            <a:r>
              <a:rPr lang="en-US" altLang="zh-CN" sz="1100" b="0" dirty="0" err="1" smtClean="0"/>
              <a:t>theme_bw</a:t>
            </a:r>
            <a:r>
              <a:rPr lang="en-US" altLang="zh-CN" sz="1100" b="0" dirty="0" smtClean="0"/>
              <a:t>() + theme(</a:t>
            </a:r>
            <a:r>
              <a:rPr lang="en-US" altLang="zh-CN" sz="1100" b="0" dirty="0" err="1" smtClean="0"/>
              <a:t>panel.grid</a:t>
            </a:r>
            <a:r>
              <a:rPr lang="en-US" altLang="zh-CN" sz="1100" b="0" dirty="0" smtClean="0"/>
              <a:t>=</a:t>
            </a:r>
            <a:r>
              <a:rPr lang="en-US" altLang="zh-CN" sz="1100" b="0" dirty="0" err="1" smtClean="0"/>
              <a:t>element_blank</a:t>
            </a:r>
            <a:r>
              <a:rPr lang="en-US" altLang="zh-CN" sz="1100" b="0" dirty="0" smtClean="0"/>
              <a:t>())</a:t>
            </a:r>
            <a:endParaRPr lang="zh-CN" altLang="en-US" sz="1100" b="0" dirty="0"/>
          </a:p>
        </p:txBody>
      </p:sp>
      <p:pic>
        <p:nvPicPr>
          <p:cNvPr id="10242" name="Picture 2"/>
          <p:cNvPicPr>
            <a:picLocks noChangeAspect="1" noChangeArrowheads="1"/>
          </p:cNvPicPr>
          <p:nvPr/>
        </p:nvPicPr>
        <p:blipFill>
          <a:blip r:embed="rId2"/>
          <a:srcRect/>
          <a:stretch>
            <a:fillRect/>
          </a:stretch>
        </p:blipFill>
        <p:spPr bwMode="auto">
          <a:xfrm>
            <a:off x="4071934" y="2071678"/>
            <a:ext cx="4667541" cy="391243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885880"/>
            <a:ext cx="8363272" cy="958944"/>
          </a:xfrm>
        </p:spPr>
        <p:txBody>
          <a:bodyPr/>
          <a:lstStyle/>
          <a:p>
            <a:r>
              <a:rPr lang="en-US" altLang="zh-CN" dirty="0" err="1" smtClean="0"/>
              <a:t>LEfSe</a:t>
            </a:r>
            <a:endParaRPr lang="zh-CN" alt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300184" y="2012036"/>
            <a:ext cx="8277225" cy="4219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370839040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LefSe</a:t>
            </a:r>
            <a:r>
              <a:rPr lang="zh-CN" altLang="en-US" dirty="0" smtClean="0"/>
              <a:t>在线使用</a:t>
            </a:r>
            <a:endParaRPr lang="zh-CN" altLang="en-US" dirty="0"/>
          </a:p>
        </p:txBody>
      </p:sp>
      <p:pic>
        <p:nvPicPr>
          <p:cNvPr id="1026" name="Picture 2"/>
          <p:cNvPicPr>
            <a:picLocks noChangeAspect="1" noChangeArrowheads="1"/>
          </p:cNvPicPr>
          <p:nvPr/>
        </p:nvPicPr>
        <p:blipFill>
          <a:blip r:embed="rId2"/>
          <a:srcRect/>
          <a:stretch>
            <a:fillRect/>
          </a:stretch>
        </p:blipFill>
        <p:spPr bwMode="auto">
          <a:xfrm>
            <a:off x="142844" y="2071678"/>
            <a:ext cx="8587110" cy="3714776"/>
          </a:xfrm>
          <a:prstGeom prst="rect">
            <a:avLst/>
          </a:prstGeom>
          <a:noFill/>
          <a:ln w="9525">
            <a:noFill/>
            <a:miter lim="800000"/>
            <a:headEnd/>
            <a:tailEnd/>
          </a:ln>
          <a:effectLst/>
        </p:spPr>
      </p:pic>
      <p:sp>
        <p:nvSpPr>
          <p:cNvPr id="4" name="矩形 3"/>
          <p:cNvSpPr/>
          <p:nvPr/>
        </p:nvSpPr>
        <p:spPr>
          <a:xfrm>
            <a:off x="500034" y="1714488"/>
            <a:ext cx="4153766" cy="369332"/>
          </a:xfrm>
          <a:prstGeom prst="rect">
            <a:avLst/>
          </a:prstGeom>
        </p:spPr>
        <p:txBody>
          <a:bodyPr wrap="none">
            <a:spAutoFit/>
          </a:bodyPr>
          <a:lstStyle/>
          <a:p>
            <a:r>
              <a:rPr lang="en-US" altLang="zh-CN" dirty="0" smtClean="0">
                <a:latin typeface="Times New Roman" pitchFamily="18" charset="0"/>
                <a:cs typeface="Times New Roman" pitchFamily="18" charset="0"/>
              </a:rPr>
              <a:t>http://huttenhower.sph.harvard.edu/galaxy/</a:t>
            </a:r>
            <a:endParaRPr lang="zh-CN" altLang="en-US" dirty="0">
              <a:latin typeface="Times New Roman" pitchFamily="18" charset="0"/>
              <a:cs typeface="Times New Roman" pitchFamily="18" charset="0"/>
            </a:endParaRPr>
          </a:p>
        </p:txBody>
      </p:sp>
      <p:pic>
        <p:nvPicPr>
          <p:cNvPr id="3" name="Picture 2"/>
          <p:cNvPicPr>
            <a:picLocks noChangeAspect="1" noChangeArrowheads="1"/>
          </p:cNvPicPr>
          <p:nvPr/>
        </p:nvPicPr>
        <p:blipFill>
          <a:blip r:embed="rId3"/>
          <a:srcRect/>
          <a:stretch>
            <a:fillRect/>
          </a:stretch>
        </p:blipFill>
        <p:spPr bwMode="auto">
          <a:xfrm>
            <a:off x="3643306" y="3143248"/>
            <a:ext cx="5386391" cy="248435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PICRUSt</a:t>
            </a:r>
            <a:r>
              <a:rPr lang="zh-CN" altLang="en-US" dirty="0" smtClean="0"/>
              <a:t>工作流程</a:t>
            </a:r>
            <a:endParaRPr lang="zh-CN" altLang="en-US" dirty="0"/>
          </a:p>
        </p:txBody>
      </p:sp>
      <p:pic>
        <p:nvPicPr>
          <p:cNvPr id="1026"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27584" y="1700808"/>
            <a:ext cx="7144916" cy="497979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2770"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0" y="0"/>
            <a:ext cx="9144000" cy="920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 xmlns:p14="http://schemas.microsoft.com/office/powerpoint/2010/main" val="211445103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lang="en-US" altLang="zh-CN" dirty="0" smtClean="0"/>
              <a:t>PICRUST</a:t>
            </a:r>
            <a:r>
              <a:rPr lang="zh-CN" altLang="en-US" dirty="0" smtClean="0"/>
              <a:t>在线使用</a:t>
            </a:r>
            <a:endParaRPr lang="zh-CN" altLang="en-US" dirty="0"/>
          </a:p>
        </p:txBody>
      </p:sp>
      <p:pic>
        <p:nvPicPr>
          <p:cNvPr id="3" name="Picture 2"/>
          <p:cNvPicPr>
            <a:picLocks noChangeAspect="1" noChangeArrowheads="1"/>
          </p:cNvPicPr>
          <p:nvPr/>
        </p:nvPicPr>
        <p:blipFill>
          <a:blip r:embed="rId2"/>
          <a:srcRect/>
          <a:stretch>
            <a:fillRect/>
          </a:stretch>
        </p:blipFill>
        <p:spPr bwMode="auto">
          <a:xfrm>
            <a:off x="428596" y="2071678"/>
            <a:ext cx="8001056" cy="2042963"/>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1928794" y="3071810"/>
            <a:ext cx="6746892" cy="2971511"/>
          </a:xfrm>
          <a:prstGeom prst="rect">
            <a:avLst/>
          </a:prstGeom>
          <a:noFill/>
          <a:ln w="9525">
            <a:noFill/>
            <a:miter lim="800000"/>
            <a:headEnd/>
            <a:tailEnd/>
          </a:ln>
          <a:effectLst/>
        </p:spPr>
      </p:pic>
      <p:pic>
        <p:nvPicPr>
          <p:cNvPr id="2052" name="Picture 4"/>
          <p:cNvPicPr>
            <a:picLocks noChangeAspect="1" noChangeArrowheads="1"/>
          </p:cNvPicPr>
          <p:nvPr/>
        </p:nvPicPr>
        <p:blipFill>
          <a:blip r:embed="rId4"/>
          <a:srcRect/>
          <a:stretch>
            <a:fillRect/>
          </a:stretch>
        </p:blipFill>
        <p:spPr bwMode="auto">
          <a:xfrm>
            <a:off x="357158" y="3714752"/>
            <a:ext cx="8694737" cy="2571750"/>
          </a:xfrm>
          <a:prstGeom prst="rect">
            <a:avLst/>
          </a:prstGeom>
          <a:noFill/>
          <a:ln w="9525">
            <a:noFill/>
            <a:miter lim="800000"/>
            <a:headEnd/>
            <a:tailEnd/>
          </a:ln>
          <a:effectLst/>
        </p:spPr>
      </p:pic>
      <p:sp>
        <p:nvSpPr>
          <p:cNvPr id="7" name="矩形 6"/>
          <p:cNvSpPr/>
          <p:nvPr/>
        </p:nvSpPr>
        <p:spPr>
          <a:xfrm>
            <a:off x="500034" y="1571612"/>
            <a:ext cx="4153766" cy="369332"/>
          </a:xfrm>
          <a:prstGeom prst="rect">
            <a:avLst/>
          </a:prstGeom>
        </p:spPr>
        <p:txBody>
          <a:bodyPr wrap="none">
            <a:spAutoFit/>
          </a:bodyPr>
          <a:lstStyle/>
          <a:p>
            <a:r>
              <a:rPr lang="en-US" altLang="zh-CN" dirty="0" smtClean="0">
                <a:latin typeface="Times New Roman" pitchFamily="18" charset="0"/>
                <a:cs typeface="Times New Roman" pitchFamily="18" charset="0"/>
              </a:rPr>
              <a:t>http://huttenhower.sph.harvard.edu/galaxy/</a:t>
            </a:r>
            <a:endParaRPr lang="zh-CN" alt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4"/>
          <p:cNvPicPr>
            <a:picLocks noChangeAspect="1" noChangeArrowheads="1"/>
          </p:cNvPicPr>
          <p:nvPr/>
        </p:nvPicPr>
        <p:blipFill>
          <a:blip r:embed="rId2"/>
          <a:srcRect b="358"/>
          <a:stretch>
            <a:fillRect/>
          </a:stretch>
        </p:blipFill>
        <p:spPr bwMode="auto">
          <a:xfrm>
            <a:off x="214282" y="1500174"/>
            <a:ext cx="8734425" cy="5286412"/>
          </a:xfrm>
          <a:prstGeom prst="rect">
            <a:avLst/>
          </a:prstGeom>
          <a:noFill/>
          <a:ln w="9525">
            <a:noFill/>
            <a:miter lim="800000"/>
            <a:headEnd/>
            <a:tailEnd/>
          </a:ln>
        </p:spPr>
      </p:pic>
      <p:sp>
        <p:nvSpPr>
          <p:cNvPr id="3" name="标题 1"/>
          <p:cNvSpPr>
            <a:spLocks noGrp="1"/>
          </p:cNvSpPr>
          <p:nvPr>
            <p:ph type="title"/>
          </p:nvPr>
        </p:nvSpPr>
        <p:spPr>
          <a:xfrm>
            <a:off x="457200" y="885880"/>
            <a:ext cx="8229600" cy="958944"/>
          </a:xfrm>
        </p:spPr>
        <p:txBody>
          <a:bodyPr/>
          <a:lstStyle/>
          <a:p>
            <a:pPr>
              <a:defRPr/>
            </a:pPr>
            <a:r>
              <a:rPr lang="en-US" altLang="zh-CN" dirty="0" smtClean="0"/>
              <a:t>16S </a:t>
            </a:r>
            <a:r>
              <a:rPr lang="zh-CN" altLang="en-US" dirty="0" smtClean="0"/>
              <a:t>扩增子测序生物信息分析流程</a:t>
            </a:r>
            <a:endParaRPr lang="zh-CN" alt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STAMP</a:t>
            </a:r>
            <a:endParaRPr lang="zh-CN" altLang="en-US" dirty="0"/>
          </a:p>
        </p:txBody>
      </p:sp>
      <p:pic>
        <p:nvPicPr>
          <p:cNvPr id="1026" name="Picture 2"/>
          <p:cNvPicPr>
            <a:picLocks noChangeAspect="1" noChangeArrowheads="1"/>
          </p:cNvPicPr>
          <p:nvPr/>
        </p:nvPicPr>
        <p:blipFill>
          <a:blip r:embed="rId2"/>
          <a:srcRect/>
          <a:stretch>
            <a:fillRect/>
          </a:stretch>
        </p:blipFill>
        <p:spPr bwMode="auto">
          <a:xfrm>
            <a:off x="500034" y="2285992"/>
            <a:ext cx="7008069" cy="4078410"/>
          </a:xfrm>
          <a:prstGeom prst="rect">
            <a:avLst/>
          </a:prstGeom>
          <a:noFill/>
          <a:ln w="9525">
            <a:noFill/>
            <a:miter lim="800000"/>
            <a:headEnd/>
            <a:tailEnd/>
          </a:ln>
          <a:effectLst/>
        </p:spPr>
      </p:pic>
      <p:sp>
        <p:nvSpPr>
          <p:cNvPr id="5" name="矩形 4"/>
          <p:cNvSpPr/>
          <p:nvPr/>
        </p:nvSpPr>
        <p:spPr>
          <a:xfrm>
            <a:off x="571472" y="1785926"/>
            <a:ext cx="3714030" cy="369332"/>
          </a:xfrm>
          <a:prstGeom prst="rect">
            <a:avLst/>
          </a:prstGeom>
        </p:spPr>
        <p:txBody>
          <a:bodyPr wrap="none">
            <a:spAutoFit/>
          </a:bodyPr>
          <a:lstStyle/>
          <a:p>
            <a:r>
              <a:rPr lang="en-US" altLang="zh-CN" dirty="0" smtClean="0">
                <a:latin typeface="Times New Roman" pitchFamily="18" charset="0"/>
                <a:cs typeface="Times New Roman" pitchFamily="18" charset="0"/>
              </a:rPr>
              <a:t>http://kiwi.cs.dal.ca/Software/STAMP</a:t>
            </a:r>
            <a:endParaRPr lang="zh-CN" altLang="en-US"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iTOL</a:t>
            </a:r>
            <a:endParaRPr lang="zh-CN" altLang="en-US" dirty="0"/>
          </a:p>
        </p:txBody>
      </p:sp>
      <p:sp>
        <p:nvSpPr>
          <p:cNvPr id="5" name="矩形 4"/>
          <p:cNvSpPr/>
          <p:nvPr/>
        </p:nvSpPr>
        <p:spPr>
          <a:xfrm>
            <a:off x="571472" y="1714488"/>
            <a:ext cx="3929090" cy="369332"/>
          </a:xfrm>
          <a:prstGeom prst="rect">
            <a:avLst/>
          </a:prstGeom>
        </p:spPr>
        <p:txBody>
          <a:bodyPr wrap="square">
            <a:spAutoFit/>
          </a:bodyPr>
          <a:lstStyle/>
          <a:p>
            <a:r>
              <a:rPr lang="en-US" altLang="zh-CN" dirty="0" smtClean="0">
                <a:latin typeface="Times New Roman" pitchFamily="18" charset="0"/>
                <a:cs typeface="Times New Roman" pitchFamily="18" charset="0"/>
              </a:rPr>
              <a:t>https://itol.embl.de/</a:t>
            </a:r>
            <a:endParaRPr lang="zh-CN" altLang="en-US" dirty="0">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a:srcRect/>
          <a:stretch>
            <a:fillRect/>
          </a:stretch>
        </p:blipFill>
        <p:spPr bwMode="auto">
          <a:xfrm>
            <a:off x="1000100" y="2143116"/>
            <a:ext cx="7091583" cy="428628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5"/>
          <p:cNvSpPr txBox="1">
            <a:spLocks noChangeArrowheads="1"/>
          </p:cNvSpPr>
          <p:nvPr/>
        </p:nvSpPr>
        <p:spPr bwMode="auto">
          <a:xfrm rot="10800000" flipV="1">
            <a:off x="179511" y="1268760"/>
            <a:ext cx="8712968" cy="11080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buFont typeface="Arial" charset="0"/>
              <a:buNone/>
            </a:pPr>
            <a:r>
              <a:rPr lang="en-US" altLang="zh-CN" sz="6600" dirty="0" smtClean="0">
                <a:solidFill>
                  <a:srgbClr val="002060"/>
                </a:solidFill>
                <a:latin typeface="黑体" pitchFamily="49" charset="-122"/>
                <a:ea typeface="黑体" pitchFamily="49" charset="-122"/>
                <a:sym typeface="Calibri" pitchFamily="34" charset="0"/>
              </a:rPr>
              <a:t>Q&amp;A</a:t>
            </a:r>
            <a:endParaRPr lang="zh-CN" altLang="en-US" sz="6600" dirty="0">
              <a:solidFill>
                <a:srgbClr val="002060"/>
              </a:solidFill>
              <a:latin typeface="黑体" pitchFamily="49" charset="-122"/>
              <a:ea typeface="黑体" pitchFamily="49" charset="-122"/>
              <a:sym typeface="Calibri" pitchFamily="34" charset="0"/>
            </a:endParaRPr>
          </a:p>
        </p:txBody>
      </p:sp>
      <p:pic>
        <p:nvPicPr>
          <p:cNvPr id="2" name="图片 1"/>
          <p:cNvPicPr>
            <a:picLocks noChangeAspect="1"/>
          </p:cNvPicPr>
          <p:nvPr/>
        </p:nvPicPr>
        <p:blipFill>
          <a:blip r:embed="rId2">
            <a:extLst>
              <a:ext uri="{28A0092B-C50C-407E-A947-70E740481C1C}">
                <a14:useLocalDpi xmlns="" xmlns:a14="http://schemas.microsoft.com/office/drawing/2010/main" val="0"/>
              </a:ext>
            </a:extLst>
          </a:blip>
          <a:stretch>
            <a:fillRect/>
          </a:stretch>
        </p:blipFill>
        <p:spPr>
          <a:xfrm>
            <a:off x="3065161" y="2774955"/>
            <a:ext cx="2514951" cy="2514951"/>
          </a:xfrm>
          <a:prstGeom prst="rect">
            <a:avLst/>
          </a:prstGeom>
        </p:spPr>
      </p:pic>
      <p:pic>
        <p:nvPicPr>
          <p:cNvPr id="3" name="图片 2"/>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184841" y="2757661"/>
            <a:ext cx="2514951" cy="2514951"/>
          </a:xfrm>
          <a:prstGeom prst="rect">
            <a:avLst/>
          </a:prstGeom>
        </p:spPr>
      </p:pic>
      <p:pic>
        <p:nvPicPr>
          <p:cNvPr id="5" name="图片 4"/>
          <p:cNvPicPr>
            <a:picLocks noChangeAspect="1"/>
          </p:cNvPicPr>
          <p:nvPr/>
        </p:nvPicPr>
        <p:blipFill>
          <a:blip r:embed="rId4">
            <a:extLst>
              <a:ext uri="{28A0092B-C50C-407E-A947-70E740481C1C}">
                <a14:useLocalDpi xmlns="" xmlns:a14="http://schemas.microsoft.com/office/drawing/2010/main" val="0"/>
              </a:ext>
            </a:extLst>
          </a:blip>
          <a:stretch>
            <a:fillRect/>
          </a:stretch>
        </p:blipFill>
        <p:spPr>
          <a:xfrm>
            <a:off x="5868144" y="2774955"/>
            <a:ext cx="2448272" cy="2448272"/>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457200" y="885880"/>
            <a:ext cx="8229600" cy="958944"/>
          </a:xfrm>
        </p:spPr>
        <p:txBody>
          <a:bodyPr/>
          <a:lstStyle/>
          <a:p>
            <a:pPr>
              <a:defRPr/>
            </a:pPr>
            <a:r>
              <a:rPr lang="zh-CN" altLang="en-US" dirty="0" smtClean="0"/>
              <a:t>宏基因组测序生物信息分析流程</a:t>
            </a:r>
            <a:endParaRPr lang="zh-CN" altLang="en-US" dirty="0"/>
          </a:p>
        </p:txBody>
      </p:sp>
      <p:pic>
        <p:nvPicPr>
          <p:cNvPr id="4" name="图片 3" descr="宏基因组数据分析流程.jpg"/>
          <p:cNvPicPr>
            <a:picLocks noChangeAspect="1"/>
          </p:cNvPicPr>
          <p:nvPr/>
        </p:nvPicPr>
        <p:blipFill>
          <a:blip r:embed="rId2"/>
          <a:stretch>
            <a:fillRect/>
          </a:stretch>
        </p:blipFill>
        <p:spPr>
          <a:xfrm>
            <a:off x="1428728" y="1714488"/>
            <a:ext cx="6278438" cy="4869603"/>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1"/>
          </p:nvPr>
        </p:nvSpPr>
        <p:spPr/>
        <p:txBody>
          <a:bodyPr/>
          <a:lstStyle/>
          <a:p>
            <a:pPr>
              <a:defRPr/>
            </a:pPr>
            <a:fld id="{11BA499E-B93C-45AB-BB9E-DA336013DED9}" type="slidenum">
              <a:rPr lang="en-US" altLang="zh-CN" smtClean="0"/>
              <a:pPr>
                <a:defRPr/>
              </a:pPr>
              <a:t>8</a:t>
            </a:fld>
            <a:endParaRPr lang="en-US" altLang="zh-CN"/>
          </a:p>
        </p:txBody>
      </p:sp>
      <p:graphicFrame>
        <p:nvGraphicFramePr>
          <p:cNvPr id="8" name="图示 7"/>
          <p:cNvGraphicFramePr/>
          <p:nvPr/>
        </p:nvGraphicFramePr>
        <p:xfrm>
          <a:off x="571472" y="2143116"/>
          <a:ext cx="7358114" cy="39290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 name="标题 1"/>
          <p:cNvSpPr>
            <a:spLocks noGrp="1"/>
          </p:cNvSpPr>
          <p:nvPr>
            <p:ph type="title"/>
          </p:nvPr>
        </p:nvSpPr>
        <p:spPr>
          <a:xfrm>
            <a:off x="214282" y="1000108"/>
            <a:ext cx="8229600" cy="1143000"/>
          </a:xfrm>
        </p:spPr>
        <p:txBody>
          <a:bodyPr/>
          <a:lstStyle/>
          <a:p>
            <a:r>
              <a:rPr lang="zh-CN" altLang="en-US" dirty="0" smtClean="0"/>
              <a:t>主要内容</a:t>
            </a:r>
            <a:endParaRPr lang="zh-CN" altLang="en-US" dirty="0"/>
          </a:p>
        </p:txBody>
      </p:sp>
    </p:spTree>
    <p:extLst>
      <p:ext uri="{BB962C8B-B14F-4D97-AF65-F5344CB8AC3E}">
        <p14:creationId xmlns="" xmlns:p14="http://schemas.microsoft.com/office/powerpoint/2010/main" val="10204353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数据</a:t>
            </a:r>
            <a:r>
              <a:rPr lang="zh-CN" altLang="en-US" dirty="0" smtClean="0"/>
              <a:t>量统计</a:t>
            </a:r>
            <a:endParaRPr lang="zh-CN" altLang="en-US" dirty="0"/>
          </a:p>
        </p:txBody>
      </p:sp>
      <p:pic>
        <p:nvPicPr>
          <p:cNvPr id="30723" name="Picture 2"/>
          <p:cNvPicPr>
            <a:picLocks noChangeAspect="1" noChangeArrowheads="1"/>
          </p:cNvPicPr>
          <p:nvPr/>
        </p:nvPicPr>
        <p:blipFill>
          <a:blip r:embed="rId2"/>
          <a:srcRect/>
          <a:stretch>
            <a:fillRect/>
          </a:stretch>
        </p:blipFill>
        <p:spPr bwMode="auto">
          <a:xfrm>
            <a:off x="142844" y="2357430"/>
            <a:ext cx="4369027" cy="3214710"/>
          </a:xfrm>
          <a:prstGeom prst="rect">
            <a:avLst/>
          </a:prstGeom>
          <a:noFill/>
          <a:ln w="9525">
            <a:noFill/>
            <a:miter lim="800000"/>
            <a:headEnd/>
            <a:tailEnd/>
          </a:ln>
        </p:spPr>
      </p:pic>
      <p:graphicFrame>
        <p:nvGraphicFramePr>
          <p:cNvPr id="5" name="表格 4"/>
          <p:cNvGraphicFramePr>
            <a:graphicFrameLocks noGrp="1"/>
          </p:cNvGraphicFramePr>
          <p:nvPr/>
        </p:nvGraphicFramePr>
        <p:xfrm>
          <a:off x="5072066" y="1714488"/>
          <a:ext cx="2786082" cy="4429150"/>
        </p:xfrm>
        <a:graphic>
          <a:graphicData uri="http://schemas.openxmlformats.org/drawingml/2006/table">
            <a:tbl>
              <a:tblPr>
                <a:tableStyleId>{FABFCF23-3B69-468F-B69F-88F6DE6A72F2}</a:tableStyleId>
              </a:tblPr>
              <a:tblGrid>
                <a:gridCol w="1344310"/>
                <a:gridCol w="1441772"/>
              </a:tblGrid>
              <a:tr h="177166">
                <a:tc>
                  <a:txBody>
                    <a:bodyPr/>
                    <a:lstStyle/>
                    <a:p>
                      <a:pPr algn="ctr" fontAlgn="ctr"/>
                      <a:r>
                        <a:rPr lang="en-US" sz="1000" u="none" strike="noStrike" dirty="0"/>
                        <a:t>Sample name</a:t>
                      </a:r>
                      <a:endParaRPr lang="en-US" sz="1000" b="0" i="0" u="none" strike="noStrike" dirty="0">
                        <a:solidFill>
                          <a:srgbClr val="000000"/>
                        </a:solidFill>
                        <a:latin typeface="宋体"/>
                      </a:endParaRPr>
                    </a:p>
                  </a:txBody>
                  <a:tcPr marL="8740" marR="8740" marT="8740" marB="0" anchor="ctr"/>
                </a:tc>
                <a:tc>
                  <a:txBody>
                    <a:bodyPr/>
                    <a:lstStyle/>
                    <a:p>
                      <a:pPr algn="ctr" fontAlgn="ctr"/>
                      <a:r>
                        <a:rPr lang="en-US" sz="1000" u="none" strike="noStrike" dirty="0"/>
                        <a:t>Sequence count</a:t>
                      </a:r>
                      <a:endParaRPr lang="en-US" sz="1000" b="0" i="0" u="none" strike="noStrike" dirty="0">
                        <a:solidFill>
                          <a:srgbClr val="000000"/>
                        </a:solidFill>
                        <a:latin typeface="宋体"/>
                      </a:endParaRPr>
                    </a:p>
                  </a:txBody>
                  <a:tcPr marL="8740" marR="8740" marT="8740" marB="0" anchor="ctr"/>
                </a:tc>
              </a:tr>
              <a:tr h="177166">
                <a:tc>
                  <a:txBody>
                    <a:bodyPr/>
                    <a:lstStyle/>
                    <a:p>
                      <a:pPr algn="ctr" fontAlgn="ctr"/>
                      <a:r>
                        <a:rPr lang="en-US" sz="1000" u="none" strike="noStrike"/>
                        <a:t>N3</a:t>
                      </a:r>
                      <a:endParaRPr lang="en-US" sz="1000" b="0" i="0" u="none" strike="noStrike">
                        <a:solidFill>
                          <a:srgbClr val="000000"/>
                        </a:solidFill>
                        <a:latin typeface="宋体"/>
                      </a:endParaRPr>
                    </a:p>
                  </a:txBody>
                  <a:tcPr marL="8740" marR="8740" marT="8740" marB="0" anchor="ctr"/>
                </a:tc>
                <a:tc>
                  <a:txBody>
                    <a:bodyPr/>
                    <a:lstStyle/>
                    <a:p>
                      <a:pPr algn="ctr" fontAlgn="ctr"/>
                      <a:r>
                        <a:rPr lang="en-US" altLang="zh-CN" sz="1000" u="none" strike="noStrike"/>
                        <a:t>55164</a:t>
                      </a:r>
                      <a:endParaRPr lang="en-US" altLang="zh-CN" sz="1000" b="0" i="0" u="none" strike="noStrike">
                        <a:solidFill>
                          <a:srgbClr val="000000"/>
                        </a:solidFill>
                        <a:latin typeface="宋体"/>
                      </a:endParaRPr>
                    </a:p>
                  </a:txBody>
                  <a:tcPr marL="8740" marR="8740" marT="8740" marB="0" anchor="ctr"/>
                </a:tc>
              </a:tr>
              <a:tr h="177166">
                <a:tc>
                  <a:txBody>
                    <a:bodyPr/>
                    <a:lstStyle/>
                    <a:p>
                      <a:pPr algn="ctr" fontAlgn="ctr"/>
                      <a:r>
                        <a:rPr lang="en-US" sz="1000" u="none" strike="noStrike"/>
                        <a:t>N1</a:t>
                      </a:r>
                      <a:endParaRPr lang="en-US" sz="1000" b="0" i="0" u="none" strike="noStrike">
                        <a:solidFill>
                          <a:srgbClr val="000000"/>
                        </a:solidFill>
                        <a:latin typeface="宋体"/>
                      </a:endParaRPr>
                    </a:p>
                  </a:txBody>
                  <a:tcPr marL="8740" marR="8740" marT="8740" marB="0" anchor="ctr"/>
                </a:tc>
                <a:tc>
                  <a:txBody>
                    <a:bodyPr/>
                    <a:lstStyle/>
                    <a:p>
                      <a:pPr algn="ctr" fontAlgn="ctr"/>
                      <a:r>
                        <a:rPr lang="en-US" altLang="zh-CN" sz="1000" u="none" strike="noStrike"/>
                        <a:t>47162</a:t>
                      </a:r>
                      <a:endParaRPr lang="en-US" altLang="zh-CN" sz="1000" b="0" i="0" u="none" strike="noStrike">
                        <a:solidFill>
                          <a:srgbClr val="000000"/>
                        </a:solidFill>
                        <a:latin typeface="宋体"/>
                      </a:endParaRPr>
                    </a:p>
                  </a:txBody>
                  <a:tcPr marL="8740" marR="8740" marT="8740" marB="0" anchor="ctr"/>
                </a:tc>
              </a:tr>
              <a:tr h="177166">
                <a:tc>
                  <a:txBody>
                    <a:bodyPr/>
                    <a:lstStyle/>
                    <a:p>
                      <a:pPr algn="ctr" fontAlgn="ctr"/>
                      <a:r>
                        <a:rPr lang="en-US" sz="1000" u="none" strike="noStrike"/>
                        <a:t>O8</a:t>
                      </a:r>
                      <a:endParaRPr lang="en-US" sz="1000" b="0" i="0" u="none" strike="noStrike">
                        <a:solidFill>
                          <a:srgbClr val="000000"/>
                        </a:solidFill>
                        <a:latin typeface="宋体"/>
                      </a:endParaRPr>
                    </a:p>
                  </a:txBody>
                  <a:tcPr marL="8740" marR="8740" marT="8740" marB="0" anchor="ctr"/>
                </a:tc>
                <a:tc>
                  <a:txBody>
                    <a:bodyPr/>
                    <a:lstStyle/>
                    <a:p>
                      <a:pPr algn="ctr" fontAlgn="ctr"/>
                      <a:r>
                        <a:rPr lang="en-US" altLang="zh-CN" sz="1000" u="none" strike="noStrike"/>
                        <a:t>46214</a:t>
                      </a:r>
                      <a:endParaRPr lang="en-US" altLang="zh-CN" sz="1000" b="0" i="0" u="none" strike="noStrike">
                        <a:solidFill>
                          <a:srgbClr val="000000"/>
                        </a:solidFill>
                        <a:latin typeface="宋体"/>
                      </a:endParaRPr>
                    </a:p>
                  </a:txBody>
                  <a:tcPr marL="8740" marR="8740" marT="8740" marB="0" anchor="ctr"/>
                </a:tc>
              </a:tr>
              <a:tr h="177166">
                <a:tc>
                  <a:txBody>
                    <a:bodyPr/>
                    <a:lstStyle/>
                    <a:p>
                      <a:pPr algn="ctr" fontAlgn="ctr"/>
                      <a:r>
                        <a:rPr lang="en-US" sz="1000" u="none" strike="noStrike"/>
                        <a:t>H6</a:t>
                      </a:r>
                      <a:endParaRPr lang="en-US" sz="1000" b="0" i="0" u="none" strike="noStrike">
                        <a:solidFill>
                          <a:srgbClr val="000000"/>
                        </a:solidFill>
                        <a:latin typeface="宋体"/>
                      </a:endParaRPr>
                    </a:p>
                  </a:txBody>
                  <a:tcPr marL="8740" marR="8740" marT="8740" marB="0" anchor="ctr"/>
                </a:tc>
                <a:tc>
                  <a:txBody>
                    <a:bodyPr/>
                    <a:lstStyle/>
                    <a:p>
                      <a:pPr algn="ctr" fontAlgn="ctr"/>
                      <a:r>
                        <a:rPr lang="en-US" altLang="zh-CN" sz="1000" u="none" strike="noStrike"/>
                        <a:t>42334</a:t>
                      </a:r>
                      <a:endParaRPr lang="en-US" altLang="zh-CN" sz="1000" b="0" i="0" u="none" strike="noStrike">
                        <a:solidFill>
                          <a:srgbClr val="000000"/>
                        </a:solidFill>
                        <a:latin typeface="宋体"/>
                      </a:endParaRPr>
                    </a:p>
                  </a:txBody>
                  <a:tcPr marL="8740" marR="8740" marT="8740" marB="0" anchor="ctr"/>
                </a:tc>
              </a:tr>
              <a:tr h="177166">
                <a:tc>
                  <a:txBody>
                    <a:bodyPr/>
                    <a:lstStyle/>
                    <a:p>
                      <a:pPr algn="ctr" fontAlgn="ctr"/>
                      <a:r>
                        <a:rPr lang="en-US" sz="1000" u="none" strike="noStrike"/>
                        <a:t>O1</a:t>
                      </a:r>
                      <a:endParaRPr lang="en-US" sz="1000" b="0" i="0" u="none" strike="noStrike">
                        <a:solidFill>
                          <a:srgbClr val="000000"/>
                        </a:solidFill>
                        <a:latin typeface="宋体"/>
                      </a:endParaRPr>
                    </a:p>
                  </a:txBody>
                  <a:tcPr marL="8740" marR="8740" marT="8740" marB="0" anchor="ctr"/>
                </a:tc>
                <a:tc>
                  <a:txBody>
                    <a:bodyPr/>
                    <a:lstStyle/>
                    <a:p>
                      <a:pPr algn="ctr" fontAlgn="ctr"/>
                      <a:r>
                        <a:rPr lang="en-US" altLang="zh-CN" sz="1000" u="none" strike="noStrike"/>
                        <a:t>42002</a:t>
                      </a:r>
                      <a:endParaRPr lang="en-US" altLang="zh-CN" sz="1000" b="0" i="0" u="none" strike="noStrike">
                        <a:solidFill>
                          <a:srgbClr val="000000"/>
                        </a:solidFill>
                        <a:latin typeface="宋体"/>
                      </a:endParaRPr>
                    </a:p>
                  </a:txBody>
                  <a:tcPr marL="8740" marR="8740" marT="8740" marB="0" anchor="ctr"/>
                </a:tc>
              </a:tr>
              <a:tr h="177166">
                <a:tc>
                  <a:txBody>
                    <a:bodyPr/>
                    <a:lstStyle/>
                    <a:p>
                      <a:pPr algn="ctr" fontAlgn="ctr"/>
                      <a:r>
                        <a:rPr lang="en-US" sz="1000" u="none" strike="noStrike"/>
                        <a:t>N7</a:t>
                      </a:r>
                      <a:endParaRPr lang="en-US" sz="1000" b="0" i="0" u="none" strike="noStrike">
                        <a:solidFill>
                          <a:srgbClr val="000000"/>
                        </a:solidFill>
                        <a:latin typeface="宋体"/>
                      </a:endParaRPr>
                    </a:p>
                  </a:txBody>
                  <a:tcPr marL="8740" marR="8740" marT="8740" marB="0" anchor="ctr"/>
                </a:tc>
                <a:tc>
                  <a:txBody>
                    <a:bodyPr/>
                    <a:lstStyle/>
                    <a:p>
                      <a:pPr algn="ctr" fontAlgn="ctr"/>
                      <a:r>
                        <a:rPr lang="en-US" altLang="zh-CN" sz="1000" u="none" strike="noStrike"/>
                        <a:t>40977</a:t>
                      </a:r>
                      <a:endParaRPr lang="en-US" altLang="zh-CN" sz="1000" b="0" i="0" u="none" strike="noStrike">
                        <a:solidFill>
                          <a:srgbClr val="000000"/>
                        </a:solidFill>
                        <a:latin typeface="宋体"/>
                      </a:endParaRPr>
                    </a:p>
                  </a:txBody>
                  <a:tcPr marL="8740" marR="8740" marT="8740" marB="0" anchor="ctr"/>
                </a:tc>
              </a:tr>
              <a:tr h="177166">
                <a:tc>
                  <a:txBody>
                    <a:bodyPr/>
                    <a:lstStyle/>
                    <a:p>
                      <a:pPr algn="ctr" fontAlgn="ctr"/>
                      <a:r>
                        <a:rPr lang="en-US" sz="1000" u="none" strike="noStrike"/>
                        <a:t>H4</a:t>
                      </a:r>
                      <a:endParaRPr lang="en-US" sz="1000" b="0" i="0" u="none" strike="noStrike">
                        <a:solidFill>
                          <a:srgbClr val="000000"/>
                        </a:solidFill>
                        <a:latin typeface="宋体"/>
                      </a:endParaRPr>
                    </a:p>
                  </a:txBody>
                  <a:tcPr marL="8740" marR="8740" marT="8740" marB="0" anchor="ctr"/>
                </a:tc>
                <a:tc>
                  <a:txBody>
                    <a:bodyPr/>
                    <a:lstStyle/>
                    <a:p>
                      <a:pPr algn="ctr" fontAlgn="ctr"/>
                      <a:r>
                        <a:rPr lang="en-US" altLang="zh-CN" sz="1000" u="none" strike="noStrike"/>
                        <a:t>40863</a:t>
                      </a:r>
                      <a:endParaRPr lang="en-US" altLang="zh-CN" sz="1000" b="0" i="0" u="none" strike="noStrike">
                        <a:solidFill>
                          <a:srgbClr val="000000"/>
                        </a:solidFill>
                        <a:latin typeface="宋体"/>
                      </a:endParaRPr>
                    </a:p>
                  </a:txBody>
                  <a:tcPr marL="8740" marR="8740" marT="8740" marB="0" anchor="ctr"/>
                </a:tc>
              </a:tr>
              <a:tr h="177166">
                <a:tc>
                  <a:txBody>
                    <a:bodyPr/>
                    <a:lstStyle/>
                    <a:p>
                      <a:pPr algn="ctr" fontAlgn="ctr"/>
                      <a:r>
                        <a:rPr lang="en-US" sz="1000" u="none" strike="noStrike"/>
                        <a:t>H5</a:t>
                      </a:r>
                      <a:endParaRPr lang="en-US" sz="1000" b="0" i="0" u="none" strike="noStrike">
                        <a:solidFill>
                          <a:srgbClr val="000000"/>
                        </a:solidFill>
                        <a:latin typeface="宋体"/>
                      </a:endParaRPr>
                    </a:p>
                  </a:txBody>
                  <a:tcPr marL="8740" marR="8740" marT="8740" marB="0" anchor="ctr"/>
                </a:tc>
                <a:tc>
                  <a:txBody>
                    <a:bodyPr/>
                    <a:lstStyle/>
                    <a:p>
                      <a:pPr algn="ctr" fontAlgn="ctr"/>
                      <a:r>
                        <a:rPr lang="en-US" altLang="zh-CN" sz="1000" u="none" strike="noStrike"/>
                        <a:t>40025</a:t>
                      </a:r>
                      <a:endParaRPr lang="en-US" altLang="zh-CN" sz="1000" b="0" i="0" u="none" strike="noStrike">
                        <a:solidFill>
                          <a:srgbClr val="000000"/>
                        </a:solidFill>
                        <a:latin typeface="宋体"/>
                      </a:endParaRPr>
                    </a:p>
                  </a:txBody>
                  <a:tcPr marL="8740" marR="8740" marT="8740" marB="0" anchor="ctr"/>
                </a:tc>
              </a:tr>
              <a:tr h="177166">
                <a:tc>
                  <a:txBody>
                    <a:bodyPr/>
                    <a:lstStyle/>
                    <a:p>
                      <a:pPr algn="ctr" fontAlgn="ctr"/>
                      <a:r>
                        <a:rPr lang="en-US" sz="1000" u="none" strike="noStrike"/>
                        <a:t>O4</a:t>
                      </a:r>
                      <a:endParaRPr lang="en-US" sz="1000" b="0" i="0" u="none" strike="noStrike">
                        <a:solidFill>
                          <a:srgbClr val="000000"/>
                        </a:solidFill>
                        <a:latin typeface="宋体"/>
                      </a:endParaRPr>
                    </a:p>
                  </a:txBody>
                  <a:tcPr marL="8740" marR="8740" marT="8740" marB="0" anchor="ctr"/>
                </a:tc>
                <a:tc>
                  <a:txBody>
                    <a:bodyPr/>
                    <a:lstStyle/>
                    <a:p>
                      <a:pPr algn="ctr" fontAlgn="ctr"/>
                      <a:r>
                        <a:rPr lang="en-US" altLang="zh-CN" sz="1000" u="none" strike="noStrike"/>
                        <a:t>39188</a:t>
                      </a:r>
                      <a:endParaRPr lang="en-US" altLang="zh-CN" sz="1000" b="0" i="0" u="none" strike="noStrike">
                        <a:solidFill>
                          <a:srgbClr val="000000"/>
                        </a:solidFill>
                        <a:latin typeface="宋体"/>
                      </a:endParaRPr>
                    </a:p>
                  </a:txBody>
                  <a:tcPr marL="8740" marR="8740" marT="8740" marB="0" anchor="ctr"/>
                </a:tc>
              </a:tr>
              <a:tr h="177166">
                <a:tc>
                  <a:txBody>
                    <a:bodyPr/>
                    <a:lstStyle/>
                    <a:p>
                      <a:pPr algn="ctr" fontAlgn="ctr"/>
                      <a:r>
                        <a:rPr lang="en-US" sz="1000" u="none" strike="noStrike"/>
                        <a:t>O2</a:t>
                      </a:r>
                      <a:endParaRPr lang="en-US" sz="1000" b="0" i="0" u="none" strike="noStrike">
                        <a:solidFill>
                          <a:srgbClr val="000000"/>
                        </a:solidFill>
                        <a:latin typeface="宋体"/>
                      </a:endParaRPr>
                    </a:p>
                  </a:txBody>
                  <a:tcPr marL="8740" marR="8740" marT="8740" marB="0" anchor="ctr"/>
                </a:tc>
                <a:tc>
                  <a:txBody>
                    <a:bodyPr/>
                    <a:lstStyle/>
                    <a:p>
                      <a:pPr algn="ctr" fontAlgn="ctr"/>
                      <a:r>
                        <a:rPr lang="en-US" altLang="zh-CN" sz="1000" u="none" strike="noStrike"/>
                        <a:t>38579</a:t>
                      </a:r>
                      <a:endParaRPr lang="en-US" altLang="zh-CN" sz="1000" b="0" i="0" u="none" strike="noStrike">
                        <a:solidFill>
                          <a:srgbClr val="000000"/>
                        </a:solidFill>
                        <a:latin typeface="宋体"/>
                      </a:endParaRPr>
                    </a:p>
                  </a:txBody>
                  <a:tcPr marL="8740" marR="8740" marT="8740" marB="0" anchor="ctr"/>
                </a:tc>
              </a:tr>
              <a:tr h="177166">
                <a:tc>
                  <a:txBody>
                    <a:bodyPr/>
                    <a:lstStyle/>
                    <a:p>
                      <a:pPr algn="ctr" fontAlgn="ctr"/>
                      <a:r>
                        <a:rPr lang="en-US" sz="1000" u="none" strike="noStrike"/>
                        <a:t>O6</a:t>
                      </a:r>
                      <a:endParaRPr lang="en-US" sz="1000" b="0" i="0" u="none" strike="noStrike">
                        <a:solidFill>
                          <a:srgbClr val="000000"/>
                        </a:solidFill>
                        <a:latin typeface="宋体"/>
                      </a:endParaRPr>
                    </a:p>
                  </a:txBody>
                  <a:tcPr marL="8740" marR="8740" marT="8740" marB="0" anchor="ctr"/>
                </a:tc>
                <a:tc>
                  <a:txBody>
                    <a:bodyPr/>
                    <a:lstStyle/>
                    <a:p>
                      <a:pPr algn="ctr" fontAlgn="ctr"/>
                      <a:r>
                        <a:rPr lang="en-US" altLang="zh-CN" sz="1000" u="none" strike="noStrike"/>
                        <a:t>38516</a:t>
                      </a:r>
                      <a:endParaRPr lang="en-US" altLang="zh-CN" sz="1000" b="0" i="0" u="none" strike="noStrike">
                        <a:solidFill>
                          <a:srgbClr val="000000"/>
                        </a:solidFill>
                        <a:latin typeface="宋体"/>
                      </a:endParaRPr>
                    </a:p>
                  </a:txBody>
                  <a:tcPr marL="8740" marR="8740" marT="8740" marB="0" anchor="ctr"/>
                </a:tc>
              </a:tr>
              <a:tr h="177166">
                <a:tc>
                  <a:txBody>
                    <a:bodyPr/>
                    <a:lstStyle/>
                    <a:p>
                      <a:pPr algn="ctr" fontAlgn="ctr"/>
                      <a:r>
                        <a:rPr lang="en-US" sz="1000" u="none" strike="noStrike"/>
                        <a:t>O7</a:t>
                      </a:r>
                      <a:endParaRPr lang="en-US" sz="1000" b="0" i="0" u="none" strike="noStrike">
                        <a:solidFill>
                          <a:srgbClr val="000000"/>
                        </a:solidFill>
                        <a:latin typeface="宋体"/>
                      </a:endParaRPr>
                    </a:p>
                  </a:txBody>
                  <a:tcPr marL="8740" marR="8740" marT="8740" marB="0" anchor="ctr"/>
                </a:tc>
                <a:tc>
                  <a:txBody>
                    <a:bodyPr/>
                    <a:lstStyle/>
                    <a:p>
                      <a:pPr algn="ctr" fontAlgn="ctr"/>
                      <a:r>
                        <a:rPr lang="en-US" altLang="zh-CN" sz="1000" u="none" strike="noStrike"/>
                        <a:t>37792</a:t>
                      </a:r>
                      <a:endParaRPr lang="en-US" altLang="zh-CN" sz="1000" b="0" i="0" u="none" strike="noStrike">
                        <a:solidFill>
                          <a:srgbClr val="000000"/>
                        </a:solidFill>
                        <a:latin typeface="宋体"/>
                      </a:endParaRPr>
                    </a:p>
                  </a:txBody>
                  <a:tcPr marL="8740" marR="8740" marT="8740" marB="0" anchor="ctr"/>
                </a:tc>
              </a:tr>
              <a:tr h="177166">
                <a:tc>
                  <a:txBody>
                    <a:bodyPr/>
                    <a:lstStyle/>
                    <a:p>
                      <a:pPr algn="ctr" fontAlgn="ctr"/>
                      <a:r>
                        <a:rPr lang="en-US" sz="1000" u="none" strike="noStrike"/>
                        <a:t>N2</a:t>
                      </a:r>
                      <a:endParaRPr lang="en-US" sz="1000" b="0" i="0" u="none" strike="noStrike">
                        <a:solidFill>
                          <a:srgbClr val="000000"/>
                        </a:solidFill>
                        <a:latin typeface="宋体"/>
                      </a:endParaRPr>
                    </a:p>
                  </a:txBody>
                  <a:tcPr marL="8740" marR="8740" marT="8740" marB="0" anchor="ctr"/>
                </a:tc>
                <a:tc>
                  <a:txBody>
                    <a:bodyPr/>
                    <a:lstStyle/>
                    <a:p>
                      <a:pPr algn="ctr" fontAlgn="ctr"/>
                      <a:r>
                        <a:rPr lang="en-US" altLang="zh-CN" sz="1000" u="none" strike="noStrike"/>
                        <a:t>37306</a:t>
                      </a:r>
                      <a:endParaRPr lang="en-US" altLang="zh-CN" sz="1000" b="0" i="0" u="none" strike="noStrike">
                        <a:solidFill>
                          <a:srgbClr val="000000"/>
                        </a:solidFill>
                        <a:latin typeface="宋体"/>
                      </a:endParaRPr>
                    </a:p>
                  </a:txBody>
                  <a:tcPr marL="8740" marR="8740" marT="8740" marB="0" anchor="ctr"/>
                </a:tc>
              </a:tr>
              <a:tr h="177166">
                <a:tc>
                  <a:txBody>
                    <a:bodyPr/>
                    <a:lstStyle/>
                    <a:p>
                      <a:pPr algn="ctr" fontAlgn="ctr"/>
                      <a:r>
                        <a:rPr lang="en-US" sz="1000" u="none" strike="noStrike"/>
                        <a:t>N6</a:t>
                      </a:r>
                      <a:endParaRPr lang="en-US" sz="1000" b="0" i="0" u="none" strike="noStrike">
                        <a:solidFill>
                          <a:srgbClr val="000000"/>
                        </a:solidFill>
                        <a:latin typeface="宋体"/>
                      </a:endParaRPr>
                    </a:p>
                  </a:txBody>
                  <a:tcPr marL="8740" marR="8740" marT="8740" marB="0" anchor="ctr"/>
                </a:tc>
                <a:tc>
                  <a:txBody>
                    <a:bodyPr/>
                    <a:lstStyle/>
                    <a:p>
                      <a:pPr algn="ctr" fontAlgn="ctr"/>
                      <a:r>
                        <a:rPr lang="en-US" altLang="zh-CN" sz="1000" u="none" strike="noStrike"/>
                        <a:t>36578</a:t>
                      </a:r>
                      <a:endParaRPr lang="en-US" altLang="zh-CN" sz="1000" b="0" i="0" u="none" strike="noStrike">
                        <a:solidFill>
                          <a:srgbClr val="000000"/>
                        </a:solidFill>
                        <a:latin typeface="宋体"/>
                      </a:endParaRPr>
                    </a:p>
                  </a:txBody>
                  <a:tcPr marL="8740" marR="8740" marT="8740" marB="0" anchor="ctr"/>
                </a:tc>
              </a:tr>
              <a:tr h="177166">
                <a:tc>
                  <a:txBody>
                    <a:bodyPr/>
                    <a:lstStyle/>
                    <a:p>
                      <a:pPr algn="ctr" fontAlgn="ctr"/>
                      <a:r>
                        <a:rPr lang="en-US" sz="1000" u="none" strike="noStrike"/>
                        <a:t>N8</a:t>
                      </a:r>
                      <a:endParaRPr lang="en-US" sz="1000" b="0" i="0" u="none" strike="noStrike">
                        <a:solidFill>
                          <a:srgbClr val="000000"/>
                        </a:solidFill>
                        <a:latin typeface="宋体"/>
                      </a:endParaRPr>
                    </a:p>
                  </a:txBody>
                  <a:tcPr marL="8740" marR="8740" marT="8740" marB="0" anchor="ctr"/>
                </a:tc>
                <a:tc>
                  <a:txBody>
                    <a:bodyPr/>
                    <a:lstStyle/>
                    <a:p>
                      <a:pPr algn="ctr" fontAlgn="ctr"/>
                      <a:r>
                        <a:rPr lang="en-US" altLang="zh-CN" sz="1000" u="none" strike="noStrike"/>
                        <a:t>36482</a:t>
                      </a:r>
                      <a:endParaRPr lang="en-US" altLang="zh-CN" sz="1000" b="0" i="0" u="none" strike="noStrike">
                        <a:solidFill>
                          <a:srgbClr val="000000"/>
                        </a:solidFill>
                        <a:latin typeface="宋体"/>
                      </a:endParaRPr>
                    </a:p>
                  </a:txBody>
                  <a:tcPr marL="8740" marR="8740" marT="8740" marB="0" anchor="ctr"/>
                </a:tc>
              </a:tr>
              <a:tr h="177166">
                <a:tc>
                  <a:txBody>
                    <a:bodyPr/>
                    <a:lstStyle/>
                    <a:p>
                      <a:pPr algn="ctr" fontAlgn="ctr"/>
                      <a:r>
                        <a:rPr lang="en-US" sz="1000" u="none" strike="noStrike"/>
                        <a:t>H8</a:t>
                      </a:r>
                      <a:endParaRPr lang="en-US" sz="1000" b="0" i="0" u="none" strike="noStrike">
                        <a:solidFill>
                          <a:srgbClr val="000000"/>
                        </a:solidFill>
                        <a:latin typeface="宋体"/>
                      </a:endParaRPr>
                    </a:p>
                  </a:txBody>
                  <a:tcPr marL="8740" marR="8740" marT="8740" marB="0" anchor="ctr"/>
                </a:tc>
                <a:tc>
                  <a:txBody>
                    <a:bodyPr/>
                    <a:lstStyle/>
                    <a:p>
                      <a:pPr algn="ctr" fontAlgn="ctr"/>
                      <a:r>
                        <a:rPr lang="en-US" altLang="zh-CN" sz="1000" u="none" strike="noStrike"/>
                        <a:t>36402</a:t>
                      </a:r>
                      <a:endParaRPr lang="en-US" altLang="zh-CN" sz="1000" b="0" i="0" u="none" strike="noStrike">
                        <a:solidFill>
                          <a:srgbClr val="000000"/>
                        </a:solidFill>
                        <a:latin typeface="宋体"/>
                      </a:endParaRPr>
                    </a:p>
                  </a:txBody>
                  <a:tcPr marL="8740" marR="8740" marT="8740" marB="0" anchor="ctr"/>
                </a:tc>
              </a:tr>
              <a:tr h="177166">
                <a:tc>
                  <a:txBody>
                    <a:bodyPr/>
                    <a:lstStyle/>
                    <a:p>
                      <a:pPr algn="ctr" fontAlgn="ctr"/>
                      <a:r>
                        <a:rPr lang="en-US" sz="1000" u="none" strike="noStrike"/>
                        <a:t>O5</a:t>
                      </a:r>
                      <a:endParaRPr lang="en-US" sz="1000" b="0" i="0" u="none" strike="noStrike">
                        <a:solidFill>
                          <a:srgbClr val="000000"/>
                        </a:solidFill>
                        <a:latin typeface="宋体"/>
                      </a:endParaRPr>
                    </a:p>
                  </a:txBody>
                  <a:tcPr marL="8740" marR="8740" marT="8740" marB="0" anchor="ctr"/>
                </a:tc>
                <a:tc>
                  <a:txBody>
                    <a:bodyPr/>
                    <a:lstStyle/>
                    <a:p>
                      <a:pPr algn="ctr" fontAlgn="ctr"/>
                      <a:r>
                        <a:rPr lang="en-US" altLang="zh-CN" sz="1000" u="none" strike="noStrike"/>
                        <a:t>35949</a:t>
                      </a:r>
                      <a:endParaRPr lang="en-US" altLang="zh-CN" sz="1000" b="0" i="0" u="none" strike="noStrike">
                        <a:solidFill>
                          <a:srgbClr val="000000"/>
                        </a:solidFill>
                        <a:latin typeface="宋体"/>
                      </a:endParaRPr>
                    </a:p>
                  </a:txBody>
                  <a:tcPr marL="8740" marR="8740" marT="8740" marB="0" anchor="ctr"/>
                </a:tc>
              </a:tr>
              <a:tr h="177166">
                <a:tc>
                  <a:txBody>
                    <a:bodyPr/>
                    <a:lstStyle/>
                    <a:p>
                      <a:pPr algn="ctr" fontAlgn="ctr"/>
                      <a:r>
                        <a:rPr lang="en-US" sz="1000" u="none" strike="noStrike"/>
                        <a:t>N5</a:t>
                      </a:r>
                      <a:endParaRPr lang="en-US" sz="1000" b="0" i="0" u="none" strike="noStrike">
                        <a:solidFill>
                          <a:srgbClr val="000000"/>
                        </a:solidFill>
                        <a:latin typeface="宋体"/>
                      </a:endParaRPr>
                    </a:p>
                  </a:txBody>
                  <a:tcPr marL="8740" marR="8740" marT="8740" marB="0" anchor="ctr"/>
                </a:tc>
                <a:tc>
                  <a:txBody>
                    <a:bodyPr/>
                    <a:lstStyle/>
                    <a:p>
                      <a:pPr algn="ctr" fontAlgn="ctr"/>
                      <a:r>
                        <a:rPr lang="en-US" altLang="zh-CN" sz="1000" u="none" strike="noStrike"/>
                        <a:t>35560</a:t>
                      </a:r>
                      <a:endParaRPr lang="en-US" altLang="zh-CN" sz="1000" b="0" i="0" u="none" strike="noStrike">
                        <a:solidFill>
                          <a:srgbClr val="000000"/>
                        </a:solidFill>
                        <a:latin typeface="宋体"/>
                      </a:endParaRPr>
                    </a:p>
                  </a:txBody>
                  <a:tcPr marL="8740" marR="8740" marT="8740" marB="0" anchor="ctr"/>
                </a:tc>
              </a:tr>
              <a:tr h="177166">
                <a:tc>
                  <a:txBody>
                    <a:bodyPr/>
                    <a:lstStyle/>
                    <a:p>
                      <a:pPr algn="ctr" fontAlgn="ctr"/>
                      <a:r>
                        <a:rPr lang="en-US" sz="1000" u="none" strike="noStrike"/>
                        <a:t>H7</a:t>
                      </a:r>
                      <a:endParaRPr lang="en-US" sz="1000" b="0" i="0" u="none" strike="noStrike">
                        <a:solidFill>
                          <a:srgbClr val="000000"/>
                        </a:solidFill>
                        <a:latin typeface="宋体"/>
                      </a:endParaRPr>
                    </a:p>
                  </a:txBody>
                  <a:tcPr marL="8740" marR="8740" marT="8740" marB="0" anchor="ctr"/>
                </a:tc>
                <a:tc>
                  <a:txBody>
                    <a:bodyPr/>
                    <a:lstStyle/>
                    <a:p>
                      <a:pPr algn="ctr" fontAlgn="ctr"/>
                      <a:r>
                        <a:rPr lang="en-US" altLang="zh-CN" sz="1000" u="none" strike="noStrike"/>
                        <a:t>35506</a:t>
                      </a:r>
                      <a:endParaRPr lang="en-US" altLang="zh-CN" sz="1000" b="0" i="0" u="none" strike="noStrike">
                        <a:solidFill>
                          <a:srgbClr val="000000"/>
                        </a:solidFill>
                        <a:latin typeface="宋体"/>
                      </a:endParaRPr>
                    </a:p>
                  </a:txBody>
                  <a:tcPr marL="8740" marR="8740" marT="8740" marB="0" anchor="ctr"/>
                </a:tc>
              </a:tr>
              <a:tr h="177166">
                <a:tc>
                  <a:txBody>
                    <a:bodyPr/>
                    <a:lstStyle/>
                    <a:p>
                      <a:pPr algn="ctr" fontAlgn="ctr"/>
                      <a:r>
                        <a:rPr lang="en-US" sz="1000" u="none" strike="noStrike"/>
                        <a:t>N4</a:t>
                      </a:r>
                      <a:endParaRPr lang="en-US" sz="1000" b="0" i="0" u="none" strike="noStrike">
                        <a:solidFill>
                          <a:srgbClr val="000000"/>
                        </a:solidFill>
                        <a:latin typeface="宋体"/>
                      </a:endParaRPr>
                    </a:p>
                  </a:txBody>
                  <a:tcPr marL="8740" marR="8740" marT="8740" marB="0" anchor="ctr"/>
                </a:tc>
                <a:tc>
                  <a:txBody>
                    <a:bodyPr/>
                    <a:lstStyle/>
                    <a:p>
                      <a:pPr algn="ctr" fontAlgn="ctr"/>
                      <a:r>
                        <a:rPr lang="en-US" altLang="zh-CN" sz="1000" u="none" strike="noStrike"/>
                        <a:t>34753</a:t>
                      </a:r>
                      <a:endParaRPr lang="en-US" altLang="zh-CN" sz="1000" b="0" i="0" u="none" strike="noStrike">
                        <a:solidFill>
                          <a:srgbClr val="000000"/>
                        </a:solidFill>
                        <a:latin typeface="宋体"/>
                      </a:endParaRPr>
                    </a:p>
                  </a:txBody>
                  <a:tcPr marL="8740" marR="8740" marT="8740" marB="0" anchor="ctr"/>
                </a:tc>
              </a:tr>
              <a:tr h="177166">
                <a:tc>
                  <a:txBody>
                    <a:bodyPr/>
                    <a:lstStyle/>
                    <a:p>
                      <a:pPr algn="ctr" fontAlgn="ctr"/>
                      <a:r>
                        <a:rPr lang="en-US" sz="1000" u="none" strike="noStrike"/>
                        <a:t>H2</a:t>
                      </a:r>
                      <a:endParaRPr lang="en-US" sz="1000" b="0" i="0" u="none" strike="noStrike">
                        <a:solidFill>
                          <a:srgbClr val="000000"/>
                        </a:solidFill>
                        <a:latin typeface="宋体"/>
                      </a:endParaRPr>
                    </a:p>
                  </a:txBody>
                  <a:tcPr marL="8740" marR="8740" marT="8740" marB="0" anchor="ctr"/>
                </a:tc>
                <a:tc>
                  <a:txBody>
                    <a:bodyPr/>
                    <a:lstStyle/>
                    <a:p>
                      <a:pPr algn="ctr" fontAlgn="ctr"/>
                      <a:r>
                        <a:rPr lang="en-US" altLang="zh-CN" sz="1000" u="none" strike="noStrike"/>
                        <a:t>33930</a:t>
                      </a:r>
                      <a:endParaRPr lang="en-US" altLang="zh-CN" sz="1000" b="0" i="0" u="none" strike="noStrike">
                        <a:solidFill>
                          <a:srgbClr val="000000"/>
                        </a:solidFill>
                        <a:latin typeface="宋体"/>
                      </a:endParaRPr>
                    </a:p>
                  </a:txBody>
                  <a:tcPr marL="8740" marR="8740" marT="8740" marB="0" anchor="ctr"/>
                </a:tc>
              </a:tr>
              <a:tr h="177166">
                <a:tc>
                  <a:txBody>
                    <a:bodyPr/>
                    <a:lstStyle/>
                    <a:p>
                      <a:pPr algn="ctr" fontAlgn="ctr"/>
                      <a:r>
                        <a:rPr lang="en-US" sz="1000" u="none" strike="noStrike"/>
                        <a:t>O3</a:t>
                      </a:r>
                      <a:endParaRPr lang="en-US" sz="1000" b="0" i="0" u="none" strike="noStrike">
                        <a:solidFill>
                          <a:srgbClr val="000000"/>
                        </a:solidFill>
                        <a:latin typeface="宋体"/>
                      </a:endParaRPr>
                    </a:p>
                  </a:txBody>
                  <a:tcPr marL="8740" marR="8740" marT="8740" marB="0" anchor="ctr"/>
                </a:tc>
                <a:tc>
                  <a:txBody>
                    <a:bodyPr/>
                    <a:lstStyle/>
                    <a:p>
                      <a:pPr algn="ctr" fontAlgn="ctr"/>
                      <a:r>
                        <a:rPr lang="en-US" altLang="zh-CN" sz="1000" u="none" strike="noStrike"/>
                        <a:t>32523</a:t>
                      </a:r>
                      <a:endParaRPr lang="en-US" altLang="zh-CN" sz="1000" b="0" i="0" u="none" strike="noStrike">
                        <a:solidFill>
                          <a:srgbClr val="000000"/>
                        </a:solidFill>
                        <a:latin typeface="宋体"/>
                      </a:endParaRPr>
                    </a:p>
                  </a:txBody>
                  <a:tcPr marL="8740" marR="8740" marT="8740" marB="0" anchor="ctr"/>
                </a:tc>
              </a:tr>
              <a:tr h="177166">
                <a:tc>
                  <a:txBody>
                    <a:bodyPr/>
                    <a:lstStyle/>
                    <a:p>
                      <a:pPr algn="ctr" fontAlgn="ctr"/>
                      <a:r>
                        <a:rPr lang="en-US" sz="1000" u="none" strike="noStrike"/>
                        <a:t>H3</a:t>
                      </a:r>
                      <a:endParaRPr lang="en-US" sz="1000" b="0" i="0" u="none" strike="noStrike">
                        <a:solidFill>
                          <a:srgbClr val="000000"/>
                        </a:solidFill>
                        <a:latin typeface="宋体"/>
                      </a:endParaRPr>
                    </a:p>
                  </a:txBody>
                  <a:tcPr marL="8740" marR="8740" marT="8740" marB="0" anchor="ctr"/>
                </a:tc>
                <a:tc>
                  <a:txBody>
                    <a:bodyPr/>
                    <a:lstStyle/>
                    <a:p>
                      <a:pPr algn="ctr" fontAlgn="ctr"/>
                      <a:r>
                        <a:rPr lang="en-US" altLang="zh-CN" sz="1000" u="none" strike="noStrike"/>
                        <a:t>32222</a:t>
                      </a:r>
                      <a:endParaRPr lang="en-US" altLang="zh-CN" sz="1000" b="0" i="0" u="none" strike="noStrike">
                        <a:solidFill>
                          <a:srgbClr val="000000"/>
                        </a:solidFill>
                        <a:latin typeface="宋体"/>
                      </a:endParaRPr>
                    </a:p>
                  </a:txBody>
                  <a:tcPr marL="8740" marR="8740" marT="8740" marB="0" anchor="ctr"/>
                </a:tc>
              </a:tr>
              <a:tr h="177166">
                <a:tc>
                  <a:txBody>
                    <a:bodyPr/>
                    <a:lstStyle/>
                    <a:p>
                      <a:pPr algn="ctr" fontAlgn="ctr"/>
                      <a:r>
                        <a:rPr lang="en-US" sz="1000" u="none" strike="noStrike"/>
                        <a:t>H1</a:t>
                      </a:r>
                      <a:endParaRPr lang="en-US" sz="1000" b="0" i="0" u="none" strike="noStrike">
                        <a:solidFill>
                          <a:srgbClr val="000000"/>
                        </a:solidFill>
                        <a:latin typeface="宋体"/>
                      </a:endParaRPr>
                    </a:p>
                  </a:txBody>
                  <a:tcPr marL="8740" marR="8740" marT="8740" marB="0" anchor="ctr"/>
                </a:tc>
                <a:tc>
                  <a:txBody>
                    <a:bodyPr/>
                    <a:lstStyle/>
                    <a:p>
                      <a:pPr algn="ctr" fontAlgn="ctr"/>
                      <a:r>
                        <a:rPr lang="en-US" altLang="zh-CN" sz="1000" u="none" strike="noStrike" dirty="0"/>
                        <a:t>30945</a:t>
                      </a:r>
                      <a:endParaRPr lang="en-US" altLang="zh-CN" sz="1000" b="0" i="0" u="none" strike="noStrike" dirty="0">
                        <a:solidFill>
                          <a:srgbClr val="000000"/>
                        </a:solidFill>
                        <a:latin typeface="宋体"/>
                      </a:endParaRPr>
                    </a:p>
                  </a:txBody>
                  <a:tcPr marL="8740" marR="8740" marT="8740" marB="0" anchor="ctr"/>
                </a:tc>
              </a:tr>
            </a:tbl>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3237</TotalTime>
  <Words>1628</Words>
  <Application>Microsoft Office PowerPoint</Application>
  <PresentationFormat>全屏显示(4:3)</PresentationFormat>
  <Paragraphs>293</Paragraphs>
  <Slides>62</Slides>
  <Notes>1</Notes>
  <HiddenSlides>0</HiddenSlides>
  <MMClips>0</MMClips>
  <ScaleCrop>false</ScaleCrop>
  <HeadingPairs>
    <vt:vector size="4" baseType="variant">
      <vt:variant>
        <vt:lpstr>主题</vt:lpstr>
      </vt:variant>
      <vt:variant>
        <vt:i4>1</vt:i4>
      </vt:variant>
      <vt:variant>
        <vt:lpstr>幻灯片标题</vt:lpstr>
      </vt:variant>
      <vt:variant>
        <vt:i4>62</vt:i4>
      </vt:variant>
    </vt:vector>
  </HeadingPairs>
  <TitlesOfParts>
    <vt:vector size="63" baseType="lpstr">
      <vt:lpstr>Office 主题</vt:lpstr>
      <vt:lpstr>R语言与多组学数据个性化分析 ——R语言与微生物组学</vt:lpstr>
      <vt:lpstr>R语言与多组学数据个性化分析</vt:lpstr>
      <vt:lpstr>主要内容</vt:lpstr>
      <vt:lpstr>主要内容</vt:lpstr>
      <vt:lpstr>微生物组学</vt:lpstr>
      <vt:lpstr>16S 扩增子测序生物信息分析流程</vt:lpstr>
      <vt:lpstr>宏基因组测序生物信息分析流程</vt:lpstr>
      <vt:lpstr>主要内容</vt:lpstr>
      <vt:lpstr>数据量统计</vt:lpstr>
      <vt:lpstr>特征序列丰度表格</vt:lpstr>
      <vt:lpstr>物种丰度分析</vt:lpstr>
      <vt:lpstr>热图</vt:lpstr>
      <vt:lpstr>组间差异显著性分析</vt:lpstr>
      <vt:lpstr>LEfSe分析结果</vt:lpstr>
      <vt:lpstr>LEfSe分析进化分支树</vt:lpstr>
      <vt:lpstr>样本共有物种分析</vt:lpstr>
      <vt:lpstr>各样本α多样性指数</vt:lpstr>
      <vt:lpstr>α多样性指数箱线图</vt:lpstr>
      <vt:lpstr>α多样性稀释曲线(Rarefaction Curve)</vt:lpstr>
      <vt:lpstr>Alpha多样性指数组间差异检验</vt:lpstr>
      <vt:lpstr>Beta多样性指数表格</vt:lpstr>
      <vt:lpstr>Beta多样性指数热图</vt:lpstr>
      <vt:lpstr>Beta多样性指数热图</vt:lpstr>
      <vt:lpstr>PCOA分析：2D plot</vt:lpstr>
      <vt:lpstr>PCOA分析：3D plot</vt:lpstr>
      <vt:lpstr>NMDS分析</vt:lpstr>
      <vt:lpstr>PERMANOVA</vt:lpstr>
      <vt:lpstr>PLSDA分析：PCA分析</vt:lpstr>
      <vt:lpstr>PLSDA分析：有监督的PLS-DA</vt:lpstr>
      <vt:lpstr>PLSDA分析：AUC分析</vt:lpstr>
      <vt:lpstr>特定物种系统进化分析</vt:lpstr>
      <vt:lpstr>RDA bacteria location plot</vt:lpstr>
      <vt:lpstr>相关性分析热图</vt:lpstr>
      <vt:lpstr>PICRUSt</vt:lpstr>
      <vt:lpstr>L1级别功能预测组成的柱形图</vt:lpstr>
      <vt:lpstr>基于KEGG L1水平的PCA分析结果展示</vt:lpstr>
      <vt:lpstr>组间功能差异性分析：DunnTest</vt:lpstr>
      <vt:lpstr>组间功能差异性分析：Annova and Duncan</vt:lpstr>
      <vt:lpstr>主要内容</vt:lpstr>
      <vt:lpstr>物种的注释与评估结果可视化</vt:lpstr>
      <vt:lpstr>barplot函数：绘制物种相对丰度图</vt:lpstr>
      <vt:lpstr>Heatmap包：绘制物种丰度热图</vt:lpstr>
      <vt:lpstr>幻灯片 43</vt:lpstr>
      <vt:lpstr>Alpha多样性分析结果作图</vt:lpstr>
      <vt:lpstr>ggpubr包：添加显著性水平</vt:lpstr>
      <vt:lpstr>ggplot2包：geom_boxplot绘制alpha多样性指数抽样图</vt:lpstr>
      <vt:lpstr>Beta多样性分析结果作图</vt:lpstr>
      <vt:lpstr>Heatmap包：绘制距离矩阵热图</vt:lpstr>
      <vt:lpstr>PCOA分析及作图</vt:lpstr>
      <vt:lpstr>2D plot</vt:lpstr>
      <vt:lpstr>3D plot</vt:lpstr>
      <vt:lpstr>CCA/RDA分析及作图</vt:lpstr>
      <vt:lpstr>图片美化</vt:lpstr>
      <vt:lpstr>样本+环境因子</vt:lpstr>
      <vt:lpstr>微生物种类+环境因子</vt:lpstr>
      <vt:lpstr>LEfSe</vt:lpstr>
      <vt:lpstr>LefSe在线使用</vt:lpstr>
      <vt:lpstr>PICRUSt工作流程</vt:lpstr>
      <vt:lpstr>PICRUST在线使用</vt:lpstr>
      <vt:lpstr>STAMP</vt:lpstr>
      <vt:lpstr>iTOL</vt:lpstr>
      <vt:lpstr>幻灯片 62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lenovo</cp:lastModifiedBy>
  <cp:revision>220</cp:revision>
  <dcterms:created xsi:type="dcterms:W3CDTF">2018-08-08T08:21:22Z</dcterms:created>
  <dcterms:modified xsi:type="dcterms:W3CDTF">2019-08-09T14:06:18Z</dcterms:modified>
</cp:coreProperties>
</file>